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4294967295"/>
          </p:nvPr>
        </p:nvSpPr>
        <p:spPr>
          <a:xfrm>
            <a:off x="1025775" y="1650300"/>
            <a:ext cx="7196100" cy="1995300"/>
          </a:xfrm>
          <a:prstGeom prst="rect">
            <a:avLst/>
          </a:prstGeom>
        </p:spPr>
        <p:txBody>
          <a:bodyPr lIns="91425" tIns="91425" rIns="91425" bIns="91425" anchor="ctr" anchorCtr="0">
            <a:noAutofit/>
          </a:bodyPr>
          <a:lstStyle/>
          <a:p>
            <a:pPr lvl="0" rtl="0">
              <a:lnSpc>
                <a:spcPct val="115000"/>
              </a:lnSpc>
              <a:spcBef>
                <a:spcPts val="0"/>
              </a:spcBef>
              <a:spcAft>
                <a:spcPts val="0"/>
              </a:spcAft>
              <a:buNone/>
            </a:pPr>
            <a:r>
              <a:rPr lang="en" sz="3600" b="1">
                <a:solidFill>
                  <a:schemeClr val="dk1"/>
                </a:solidFill>
              </a:rPr>
              <a:t>[Insert Brand Name] + Snapchat</a:t>
            </a:r>
          </a:p>
        </p:txBody>
      </p:sp>
      <p:sp>
        <p:nvSpPr>
          <p:cNvPr id="56" name="Shape 56"/>
          <p:cNvSpPr/>
          <p:nvPr/>
        </p:nvSpPr>
        <p:spPr>
          <a:xfrm>
            <a:off x="353100" y="1226000"/>
            <a:ext cx="1724400" cy="773100"/>
          </a:xfrm>
          <a:prstGeom prst="wedgeRectCallout">
            <a:avLst>
              <a:gd name="adj1" fmla="val -20881"/>
              <a:gd name="adj2" fmla="val 80753"/>
            </a:avLst>
          </a:prstGeom>
          <a:solidFill>
            <a:srgbClr val="FFF705"/>
          </a:solidFill>
          <a:ln>
            <a:noFill/>
          </a:ln>
        </p:spPr>
        <p:txBody>
          <a:bodyPr lIns="91425" tIns="91425" rIns="91425" bIns="91425" anchor="ctr" anchorCtr="0">
            <a:noAutofit/>
          </a:bodyPr>
          <a:lstStyle/>
          <a:p>
            <a:pPr lvl="0" algn="ctr" rtl="0">
              <a:lnSpc>
                <a:spcPct val="115000"/>
              </a:lnSpc>
              <a:spcBef>
                <a:spcPts val="0"/>
              </a:spcBef>
              <a:spcAft>
                <a:spcPts val="0"/>
              </a:spcAft>
              <a:buClr>
                <a:schemeClr val="dk1"/>
              </a:buClr>
              <a:buSzPct val="91666"/>
              <a:buFont typeface="Arial"/>
              <a:buNone/>
            </a:pPr>
            <a:r>
              <a:rPr lang="en" sz="1200" b="1" i="1"/>
              <a:t>Customize this slide for your business!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311700" y="6450"/>
            <a:ext cx="5232600" cy="5143500"/>
          </a:xfrm>
          <a:prstGeom prst="rect">
            <a:avLst/>
          </a:prstGeom>
        </p:spPr>
        <p:txBody>
          <a:bodyPr lIns="91425" tIns="91425" rIns="91425" bIns="91425" anchor="ctr" anchorCtr="0">
            <a:noAutofit/>
          </a:bodyPr>
          <a:lstStyle/>
          <a:p>
            <a:pPr lvl="0" rtl="0">
              <a:lnSpc>
                <a:spcPct val="115000"/>
              </a:lnSpc>
              <a:spcBef>
                <a:spcPts val="0"/>
              </a:spcBef>
              <a:spcAft>
                <a:spcPts val="1000"/>
              </a:spcAft>
              <a:buClr>
                <a:schemeClr val="dk1"/>
              </a:buClr>
              <a:buSzPct val="39285"/>
              <a:buFont typeface="Arial"/>
              <a:buNone/>
            </a:pPr>
            <a:r>
              <a:rPr lang="en" sz="2800" b="1">
                <a:solidFill>
                  <a:schemeClr val="dk1"/>
                </a:solidFill>
              </a:rPr>
              <a:t>Measuring Success</a:t>
            </a:r>
          </a:p>
          <a:p>
            <a:pPr lvl="0" rtl="0">
              <a:lnSpc>
                <a:spcPct val="115000"/>
              </a:lnSpc>
              <a:spcBef>
                <a:spcPts val="0"/>
              </a:spcBef>
              <a:spcAft>
                <a:spcPts val="0"/>
              </a:spcAft>
              <a:buNone/>
            </a:pPr>
            <a:r>
              <a:rPr lang="en" sz="1400">
                <a:solidFill>
                  <a:schemeClr val="dk1"/>
                </a:solidFill>
              </a:rPr>
              <a:t>• There are no true measurement tools within Snapchat yet. </a:t>
            </a:r>
          </a:p>
          <a:p>
            <a:pPr lvl="0" rtl="0">
              <a:lnSpc>
                <a:spcPct val="115000"/>
              </a:lnSpc>
              <a:spcBef>
                <a:spcPts val="0"/>
              </a:spcBef>
              <a:spcAft>
                <a:spcPts val="0"/>
              </a:spcAft>
              <a:buNone/>
            </a:pPr>
            <a:r>
              <a:rPr lang="en" sz="1400">
                <a:solidFill>
                  <a:schemeClr val="dk1"/>
                </a:solidFill>
              </a:rPr>
              <a:t>  Third party apps like Snaplytics* are on the cusp of creating </a:t>
            </a:r>
          </a:p>
          <a:p>
            <a:pPr lvl="0" rtl="0">
              <a:lnSpc>
                <a:spcPct val="115000"/>
              </a:lnSpc>
              <a:spcBef>
                <a:spcPts val="0"/>
              </a:spcBef>
              <a:spcAft>
                <a:spcPts val="0"/>
              </a:spcAft>
              <a:buNone/>
            </a:pPr>
            <a:r>
              <a:rPr lang="en" sz="1400">
                <a:solidFill>
                  <a:schemeClr val="dk1"/>
                </a:solidFill>
              </a:rPr>
              <a:t>  more in-depth tracking. </a:t>
            </a:r>
          </a:p>
          <a:p>
            <a:pPr lvl="0" rtl="0">
              <a:lnSpc>
                <a:spcPct val="115000"/>
              </a:lnSpc>
              <a:spcBef>
                <a:spcPts val="0"/>
              </a:spcBef>
              <a:spcAft>
                <a:spcPts val="0"/>
              </a:spcAft>
              <a:buNone/>
            </a:pPr>
            <a:r>
              <a:rPr lang="en" sz="1400">
                <a:solidFill>
                  <a:schemeClr val="dk1"/>
                </a:solidFill>
              </a:rPr>
              <a:t>• In the meantime, we can count our engagements by the </a:t>
            </a:r>
          </a:p>
          <a:p>
            <a:pPr lvl="0">
              <a:lnSpc>
                <a:spcPct val="115000"/>
              </a:lnSpc>
              <a:spcBef>
                <a:spcPts val="0"/>
              </a:spcBef>
              <a:spcAft>
                <a:spcPts val="0"/>
              </a:spcAft>
              <a:buNone/>
            </a:pPr>
            <a:r>
              <a:rPr lang="en" sz="1400">
                <a:solidFill>
                  <a:schemeClr val="dk1"/>
                </a:solidFill>
              </a:rPr>
              <a:t>  number of people who: </a:t>
            </a:r>
          </a:p>
          <a:p>
            <a:pPr marL="0" lvl="0" indent="457200">
              <a:lnSpc>
                <a:spcPct val="115000"/>
              </a:lnSpc>
              <a:spcBef>
                <a:spcPts val="0"/>
              </a:spcBef>
              <a:spcAft>
                <a:spcPts val="0"/>
              </a:spcAft>
              <a:buNone/>
            </a:pPr>
            <a:r>
              <a:rPr lang="en" sz="1400">
                <a:solidFill>
                  <a:schemeClr val="dk1"/>
                </a:solidFill>
              </a:rPr>
              <a:t>- View our story</a:t>
            </a:r>
          </a:p>
          <a:p>
            <a:pPr marL="0" lvl="0" indent="457200">
              <a:lnSpc>
                <a:spcPct val="115000"/>
              </a:lnSpc>
              <a:spcBef>
                <a:spcPts val="0"/>
              </a:spcBef>
              <a:spcAft>
                <a:spcPts val="0"/>
              </a:spcAft>
              <a:buNone/>
            </a:pPr>
            <a:r>
              <a:rPr lang="en" sz="1400">
                <a:solidFill>
                  <a:schemeClr val="dk1"/>
                </a:solidFill>
              </a:rPr>
              <a:t>- Open our snaps </a:t>
            </a:r>
          </a:p>
          <a:p>
            <a:pPr marL="0" lvl="0" indent="457200">
              <a:lnSpc>
                <a:spcPct val="115000"/>
              </a:lnSpc>
              <a:spcBef>
                <a:spcPts val="0"/>
              </a:spcBef>
              <a:spcAft>
                <a:spcPts val="0"/>
              </a:spcAft>
              <a:buNone/>
            </a:pPr>
            <a:r>
              <a:rPr lang="en" sz="1400">
                <a:solidFill>
                  <a:schemeClr val="dk1"/>
                </a:solidFill>
              </a:rPr>
              <a:t>- Screenshot our snaps</a:t>
            </a:r>
          </a:p>
          <a:p>
            <a:pPr marL="0" lvl="0" indent="457200" rtl="0">
              <a:lnSpc>
                <a:spcPct val="115000"/>
              </a:lnSpc>
              <a:spcBef>
                <a:spcPts val="0"/>
              </a:spcBef>
              <a:spcAft>
                <a:spcPts val="0"/>
              </a:spcAft>
              <a:buNone/>
            </a:pPr>
            <a:r>
              <a:rPr lang="en" sz="1400">
                <a:solidFill>
                  <a:schemeClr val="dk1"/>
                </a:solidFill>
              </a:rPr>
              <a:t>- Complete our intended call-to-action </a:t>
            </a:r>
          </a:p>
        </p:txBody>
      </p:sp>
      <p:sp>
        <p:nvSpPr>
          <p:cNvPr id="129" name="Shape 129"/>
          <p:cNvSpPr txBox="1"/>
          <p:nvPr/>
        </p:nvSpPr>
        <p:spPr>
          <a:xfrm>
            <a:off x="311700" y="4812300"/>
            <a:ext cx="3156600" cy="331200"/>
          </a:xfrm>
          <a:prstGeom prst="rect">
            <a:avLst/>
          </a:prstGeom>
          <a:noFill/>
          <a:ln>
            <a:noFill/>
          </a:ln>
        </p:spPr>
        <p:txBody>
          <a:bodyPr lIns="91425" tIns="91425" rIns="91425" bIns="91425" anchor="t" anchorCtr="0">
            <a:noAutofit/>
          </a:bodyPr>
          <a:lstStyle/>
          <a:p>
            <a:pPr lvl="0">
              <a:spcBef>
                <a:spcPts val="0"/>
              </a:spcBef>
              <a:buNone/>
            </a:pPr>
            <a:r>
              <a:rPr lang="en" sz="700" i="1">
                <a:solidFill>
                  <a:srgbClr val="B7B7B7"/>
                </a:solidFill>
              </a:rPr>
              <a:t>* http://marketingland.com/snaplytics-launches-snapchat-analytics-196692</a:t>
            </a:r>
          </a:p>
        </p:txBody>
      </p:sp>
      <p:pic>
        <p:nvPicPr>
          <p:cNvPr id="130" name="Shape 130" descr="IMG_9879.png"/>
          <p:cNvPicPr preferRelativeResize="0"/>
          <p:nvPr/>
        </p:nvPicPr>
        <p:blipFill>
          <a:blip r:embed="rId3">
            <a:alphaModFix/>
          </a:blip>
          <a:stretch>
            <a:fillRect/>
          </a:stretch>
        </p:blipFill>
        <p:spPr>
          <a:xfrm>
            <a:off x="6698916" y="1253025"/>
            <a:ext cx="1545150" cy="2750774"/>
          </a:xfrm>
          <a:prstGeom prst="rect">
            <a:avLst/>
          </a:prstGeom>
          <a:noFill/>
          <a:ln>
            <a:noFill/>
          </a:ln>
        </p:spPr>
      </p:pic>
      <p:sp>
        <p:nvSpPr>
          <p:cNvPr id="131" name="Shape 131"/>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pic>
        <p:nvPicPr>
          <p:cNvPr id="132" name="Shape 132"/>
          <p:cNvPicPr preferRelativeResize="0"/>
          <p:nvPr/>
        </p:nvPicPr>
        <p:blipFill>
          <a:blip r:embed="rId4">
            <a:alphaModFix/>
          </a:blip>
          <a:stretch>
            <a:fillRect/>
          </a:stretch>
        </p:blipFill>
        <p:spPr>
          <a:xfrm>
            <a:off x="6546860" y="696983"/>
            <a:ext cx="1824399" cy="38304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p:nvPr/>
        </p:nvSpPr>
        <p:spPr>
          <a:xfrm>
            <a:off x="6098300" y="1018343"/>
            <a:ext cx="2721600" cy="1341300"/>
          </a:xfrm>
          <a:prstGeom prst="rect">
            <a:avLst/>
          </a:prstGeom>
          <a:solidFill>
            <a:srgbClr val="F3F3F3">
              <a:alpha val="89230"/>
            </a:srgbClr>
          </a:solidFill>
          <a:ln>
            <a:noFill/>
          </a:ln>
        </p:spPr>
        <p:txBody>
          <a:bodyPr lIns="91425" tIns="91425" rIns="91425" bIns="91425" anchor="ctr" anchorCtr="0">
            <a:noAutofit/>
          </a:bodyPr>
          <a:lstStyle/>
          <a:p>
            <a:pPr lvl="0">
              <a:spcBef>
                <a:spcPts val="0"/>
              </a:spcBef>
              <a:buNone/>
            </a:pPr>
            <a:endParaRPr/>
          </a:p>
        </p:txBody>
      </p:sp>
      <p:sp>
        <p:nvSpPr>
          <p:cNvPr id="138" name="Shape 138"/>
          <p:cNvSpPr txBox="1">
            <a:spLocks noGrp="1"/>
          </p:cNvSpPr>
          <p:nvPr>
            <p:ph type="body" idx="1"/>
          </p:nvPr>
        </p:nvSpPr>
        <p:spPr>
          <a:xfrm>
            <a:off x="311700" y="6475"/>
            <a:ext cx="5232600" cy="5143500"/>
          </a:xfrm>
          <a:prstGeom prst="rect">
            <a:avLst/>
          </a:prstGeom>
        </p:spPr>
        <p:txBody>
          <a:bodyPr lIns="91425" tIns="91425" rIns="91425" bIns="91425" anchor="ctr" anchorCtr="0">
            <a:noAutofit/>
          </a:bodyPr>
          <a:lstStyle/>
          <a:p>
            <a:pPr lvl="0" rtl="0">
              <a:lnSpc>
                <a:spcPct val="115000"/>
              </a:lnSpc>
              <a:spcBef>
                <a:spcPts val="0"/>
              </a:spcBef>
              <a:spcAft>
                <a:spcPts val="1000"/>
              </a:spcAft>
              <a:buNone/>
            </a:pPr>
            <a:r>
              <a:rPr lang="en" sz="2800" b="1">
                <a:solidFill>
                  <a:schemeClr val="dk1"/>
                </a:solidFill>
              </a:rPr>
              <a:t>Relative Cost &amp; ROI</a:t>
            </a:r>
          </a:p>
          <a:p>
            <a:pPr lvl="0" rtl="0">
              <a:lnSpc>
                <a:spcPct val="115000"/>
              </a:lnSpc>
              <a:spcBef>
                <a:spcPts val="0"/>
              </a:spcBef>
              <a:spcAft>
                <a:spcPts val="0"/>
              </a:spcAft>
              <a:buNone/>
            </a:pPr>
            <a:r>
              <a:rPr lang="en" sz="1400">
                <a:solidFill>
                  <a:schemeClr val="dk1"/>
                </a:solidFill>
              </a:rPr>
              <a:t>• Low production cost; </a:t>
            </a:r>
            <a:r>
              <a:rPr lang="en" sz="1400" b="1">
                <a:solidFill>
                  <a:schemeClr val="dk1"/>
                </a:solidFill>
              </a:rPr>
              <a:t>it’s free to post,</a:t>
            </a:r>
            <a:r>
              <a:rPr lang="en" sz="1400">
                <a:solidFill>
                  <a:schemeClr val="dk1"/>
                </a:solidFill>
              </a:rPr>
              <a:t> and only costs time it </a:t>
            </a:r>
          </a:p>
          <a:p>
            <a:pPr lvl="0" rtl="0">
              <a:lnSpc>
                <a:spcPct val="115000"/>
              </a:lnSpc>
              <a:spcBef>
                <a:spcPts val="0"/>
              </a:spcBef>
              <a:spcAft>
                <a:spcPts val="0"/>
              </a:spcAft>
              <a:buNone/>
            </a:pPr>
            <a:r>
              <a:rPr lang="en" sz="1400">
                <a:solidFill>
                  <a:schemeClr val="dk1"/>
                </a:solidFill>
              </a:rPr>
              <a:t>  takes for employees to create snaps and post them</a:t>
            </a:r>
          </a:p>
          <a:p>
            <a:pPr lvl="0" rtl="0">
              <a:lnSpc>
                <a:spcPct val="115000"/>
              </a:lnSpc>
              <a:spcBef>
                <a:spcPts val="0"/>
              </a:spcBef>
              <a:spcAft>
                <a:spcPts val="0"/>
              </a:spcAft>
              <a:buNone/>
            </a:pPr>
            <a:r>
              <a:rPr lang="en" sz="1400">
                <a:solidFill>
                  <a:schemeClr val="dk1"/>
                </a:solidFill>
              </a:rPr>
              <a:t>• Geofilters start at </a:t>
            </a:r>
            <a:r>
              <a:rPr lang="en" sz="1400" b="1">
                <a:solidFill>
                  <a:schemeClr val="dk1"/>
                </a:solidFill>
              </a:rPr>
              <a:t>$5</a:t>
            </a:r>
            <a:r>
              <a:rPr lang="en" sz="1400">
                <a:solidFill>
                  <a:schemeClr val="dk1"/>
                </a:solidFill>
              </a:rPr>
              <a:t> — the price becomes greater as your </a:t>
            </a:r>
          </a:p>
          <a:p>
            <a:pPr lvl="0" rtl="0">
              <a:lnSpc>
                <a:spcPct val="115000"/>
              </a:lnSpc>
              <a:spcBef>
                <a:spcPts val="0"/>
              </a:spcBef>
              <a:spcAft>
                <a:spcPts val="0"/>
              </a:spcAft>
              <a:buNone/>
            </a:pPr>
            <a:r>
              <a:rPr lang="en" sz="1400">
                <a:solidFill>
                  <a:schemeClr val="dk1"/>
                </a:solidFill>
              </a:rPr>
              <a:t>  *geofence and timeline expand </a:t>
            </a:r>
          </a:p>
          <a:p>
            <a:pPr lvl="0" rtl="0">
              <a:lnSpc>
                <a:spcPct val="115000"/>
              </a:lnSpc>
              <a:spcBef>
                <a:spcPts val="0"/>
              </a:spcBef>
              <a:spcAft>
                <a:spcPts val="0"/>
              </a:spcAft>
              <a:buNone/>
            </a:pPr>
            <a:r>
              <a:rPr lang="en" sz="1400">
                <a:solidFill>
                  <a:schemeClr val="dk1"/>
                </a:solidFill>
              </a:rPr>
              <a:t>• Large-scale Snapchat ads average around $50,000+ for </a:t>
            </a:r>
          </a:p>
          <a:p>
            <a:pPr lvl="0">
              <a:lnSpc>
                <a:spcPct val="115000"/>
              </a:lnSpc>
              <a:spcBef>
                <a:spcPts val="0"/>
              </a:spcBef>
              <a:spcAft>
                <a:spcPts val="0"/>
              </a:spcAft>
              <a:buNone/>
            </a:pPr>
            <a:r>
              <a:rPr lang="en" sz="1400">
                <a:solidFill>
                  <a:schemeClr val="dk1"/>
                </a:solidFill>
              </a:rPr>
              <a:t>  national Geofilters or Lenses </a:t>
            </a:r>
          </a:p>
        </p:txBody>
      </p:sp>
      <p:sp>
        <p:nvSpPr>
          <p:cNvPr id="139" name="Shape 139"/>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pic>
        <p:nvPicPr>
          <p:cNvPr id="140" name="Shape 140" descr="Slide10Use.png"/>
          <p:cNvPicPr preferRelativeResize="0"/>
          <p:nvPr/>
        </p:nvPicPr>
        <p:blipFill rotWithShape="1">
          <a:blip r:embed="rId3">
            <a:alphaModFix/>
          </a:blip>
          <a:srcRect l="20895" t="40141" r="26483"/>
          <a:stretch/>
        </p:blipFill>
        <p:spPr>
          <a:xfrm>
            <a:off x="6098200" y="2607558"/>
            <a:ext cx="2721600" cy="1578300"/>
          </a:xfrm>
          <a:prstGeom prst="rect">
            <a:avLst/>
          </a:prstGeom>
          <a:noFill/>
          <a:ln>
            <a:noFill/>
          </a:ln>
        </p:spPr>
      </p:pic>
      <p:sp>
        <p:nvSpPr>
          <p:cNvPr id="141" name="Shape 141"/>
          <p:cNvSpPr txBox="1"/>
          <p:nvPr/>
        </p:nvSpPr>
        <p:spPr>
          <a:xfrm>
            <a:off x="6190834" y="1035903"/>
            <a:ext cx="2517000" cy="1160700"/>
          </a:xfrm>
          <a:prstGeom prst="rect">
            <a:avLst/>
          </a:prstGeom>
          <a:noFill/>
          <a:ln>
            <a:noFill/>
          </a:ln>
        </p:spPr>
        <p:txBody>
          <a:bodyPr lIns="91425" tIns="91425" rIns="91425" bIns="91425" anchor="t" anchorCtr="0">
            <a:noAutofit/>
          </a:bodyPr>
          <a:lstStyle/>
          <a:p>
            <a:pPr lvl="0">
              <a:spcBef>
                <a:spcPts val="0"/>
              </a:spcBef>
              <a:buNone/>
            </a:pPr>
            <a:r>
              <a:rPr lang="en" sz="1000" i="1"/>
              <a:t>*A geofence around the area of our office (43,251 Sq Ft) is </a:t>
            </a:r>
            <a:r>
              <a:rPr lang="en" sz="1000" b="1" i="1"/>
              <a:t>$5 for 1 hour</a:t>
            </a:r>
            <a:r>
              <a:rPr lang="en" sz="1000" i="1"/>
              <a:t>. For the 2 blocks around our office (304,167 Sq Ft) it costs </a:t>
            </a:r>
            <a:r>
              <a:rPr lang="en" sz="1000" b="1" i="1"/>
              <a:t>$11.41 per hour.</a:t>
            </a:r>
            <a:r>
              <a:rPr lang="en" sz="1000" i="1"/>
              <a:t> Cut down on costs for geofilters by only using them during business hours, or specific hours in the day when you have the most traffic. </a:t>
            </a:r>
          </a:p>
        </p:txBody>
      </p:sp>
      <p:sp>
        <p:nvSpPr>
          <p:cNvPr id="142" name="Shape 142"/>
          <p:cNvSpPr/>
          <p:nvPr/>
        </p:nvSpPr>
        <p:spPr>
          <a:xfrm rot="10800000">
            <a:off x="6178600" y="2355300"/>
            <a:ext cx="210300" cy="172800"/>
          </a:xfrm>
          <a:prstGeom prst="triangle">
            <a:avLst>
              <a:gd name="adj" fmla="val 50000"/>
            </a:avLst>
          </a:prstGeom>
          <a:solidFill>
            <a:srgbClr val="F3F3F3">
              <a:alpha val="89230"/>
            </a:srgb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311700" y="-50"/>
            <a:ext cx="5232600" cy="5143500"/>
          </a:xfrm>
          <a:prstGeom prst="rect">
            <a:avLst/>
          </a:prstGeom>
        </p:spPr>
        <p:txBody>
          <a:bodyPr lIns="91425" tIns="91425" rIns="91425" bIns="91425" anchor="ctr" anchorCtr="0">
            <a:noAutofit/>
          </a:bodyPr>
          <a:lstStyle/>
          <a:p>
            <a:pPr lvl="0" rtl="0">
              <a:lnSpc>
                <a:spcPct val="115000"/>
              </a:lnSpc>
              <a:spcBef>
                <a:spcPts val="0"/>
              </a:spcBef>
              <a:spcAft>
                <a:spcPts val="0"/>
              </a:spcAft>
              <a:buClr>
                <a:schemeClr val="dk1"/>
              </a:buClr>
              <a:buSzPct val="39285"/>
              <a:buFont typeface="Arial"/>
              <a:buNone/>
            </a:pPr>
            <a:r>
              <a:rPr lang="en" sz="2800" b="1">
                <a:solidFill>
                  <a:schemeClr val="dk1"/>
                </a:solidFill>
              </a:rPr>
              <a:t>The Competitor</a:t>
            </a:r>
          </a:p>
          <a:p>
            <a:pPr lvl="0" rtl="0">
              <a:lnSpc>
                <a:spcPct val="115000"/>
              </a:lnSpc>
              <a:spcBef>
                <a:spcPts val="0"/>
              </a:spcBef>
              <a:spcAft>
                <a:spcPts val="1000"/>
              </a:spcAft>
              <a:buClr>
                <a:schemeClr val="dk1"/>
              </a:buClr>
              <a:buSzPct val="100000"/>
              <a:buFont typeface="Arial"/>
              <a:buNone/>
            </a:pPr>
            <a:r>
              <a:rPr lang="en" i="1">
                <a:solidFill>
                  <a:schemeClr val="dk1"/>
                </a:solidFill>
              </a:rPr>
              <a:t>Instagram Stories</a:t>
            </a:r>
          </a:p>
          <a:p>
            <a:pPr lvl="0" rtl="0">
              <a:lnSpc>
                <a:spcPct val="115000"/>
              </a:lnSpc>
              <a:spcBef>
                <a:spcPts val="0"/>
              </a:spcBef>
              <a:spcAft>
                <a:spcPts val="0"/>
              </a:spcAft>
              <a:buNone/>
            </a:pPr>
            <a:r>
              <a:rPr lang="en" sz="1400">
                <a:solidFill>
                  <a:srgbClr val="000000"/>
                </a:solidFill>
              </a:rPr>
              <a:t>• Still an emerging feature, </a:t>
            </a:r>
            <a:r>
              <a:rPr lang="en" sz="1400" b="1">
                <a:solidFill>
                  <a:srgbClr val="000000"/>
                </a:solidFill>
              </a:rPr>
              <a:t>Snapchat is still top-of-mind</a:t>
            </a:r>
            <a:r>
              <a:rPr lang="en" sz="1400">
                <a:solidFill>
                  <a:srgbClr val="000000"/>
                </a:solidFill>
              </a:rPr>
              <a:t> for </a:t>
            </a:r>
          </a:p>
          <a:p>
            <a:pPr lvl="0" rtl="0">
              <a:lnSpc>
                <a:spcPct val="115000"/>
              </a:lnSpc>
              <a:spcBef>
                <a:spcPts val="0"/>
              </a:spcBef>
              <a:spcAft>
                <a:spcPts val="0"/>
              </a:spcAft>
              <a:buNone/>
            </a:pPr>
            <a:r>
              <a:rPr lang="en" sz="1400">
                <a:solidFill>
                  <a:srgbClr val="000000"/>
                </a:solidFill>
              </a:rPr>
              <a:t>  real-time video and photo sharing</a:t>
            </a:r>
          </a:p>
          <a:p>
            <a:pPr lvl="0" rtl="0">
              <a:lnSpc>
                <a:spcPct val="115000"/>
              </a:lnSpc>
              <a:spcBef>
                <a:spcPts val="0"/>
              </a:spcBef>
              <a:spcAft>
                <a:spcPts val="0"/>
              </a:spcAft>
              <a:buNone/>
            </a:pPr>
            <a:r>
              <a:rPr lang="en" sz="1400">
                <a:solidFill>
                  <a:srgbClr val="000000"/>
                </a:solidFill>
              </a:rPr>
              <a:t>• While Instagram has more users, the </a:t>
            </a:r>
            <a:r>
              <a:rPr lang="en" sz="1400" b="1">
                <a:solidFill>
                  <a:srgbClr val="000000"/>
                </a:solidFill>
              </a:rPr>
              <a:t>daily active user ratio</a:t>
            </a:r>
            <a:r>
              <a:rPr lang="en" sz="1400">
                <a:solidFill>
                  <a:srgbClr val="000000"/>
                </a:solidFill>
              </a:rPr>
              <a:t> </a:t>
            </a:r>
          </a:p>
          <a:p>
            <a:pPr lvl="0" rtl="0">
              <a:lnSpc>
                <a:spcPct val="115000"/>
              </a:lnSpc>
              <a:spcBef>
                <a:spcPts val="0"/>
              </a:spcBef>
              <a:spcAft>
                <a:spcPts val="0"/>
              </a:spcAft>
              <a:buNone/>
            </a:pPr>
            <a:r>
              <a:rPr lang="en" sz="1400">
                <a:solidFill>
                  <a:srgbClr val="000000"/>
                </a:solidFill>
              </a:rPr>
              <a:t>  of Snapchat users is much higher</a:t>
            </a:r>
          </a:p>
          <a:p>
            <a:pPr lvl="0" rtl="0">
              <a:lnSpc>
                <a:spcPct val="115000"/>
              </a:lnSpc>
              <a:spcBef>
                <a:spcPts val="0"/>
              </a:spcBef>
              <a:spcAft>
                <a:spcPts val="0"/>
              </a:spcAft>
              <a:buNone/>
            </a:pPr>
            <a:r>
              <a:rPr lang="en" sz="1400">
                <a:solidFill>
                  <a:srgbClr val="000000"/>
                </a:solidFill>
              </a:rPr>
              <a:t>• These users </a:t>
            </a:r>
            <a:r>
              <a:rPr lang="en" sz="1400" b="1">
                <a:solidFill>
                  <a:srgbClr val="000000"/>
                </a:solidFill>
              </a:rPr>
              <a:t>spend 25 to 30 minutes on Snapchat.</a:t>
            </a:r>
            <a:r>
              <a:rPr lang="en" sz="1400">
                <a:solidFill>
                  <a:srgbClr val="000000"/>
                </a:solidFill>
              </a:rPr>
              <a:t> </a:t>
            </a:r>
          </a:p>
          <a:p>
            <a:pPr lvl="0" rtl="0">
              <a:lnSpc>
                <a:spcPct val="115000"/>
              </a:lnSpc>
              <a:spcBef>
                <a:spcPts val="0"/>
              </a:spcBef>
              <a:spcAft>
                <a:spcPts val="0"/>
              </a:spcAft>
              <a:buNone/>
            </a:pPr>
            <a:r>
              <a:rPr lang="en" sz="1400">
                <a:solidFill>
                  <a:srgbClr val="000000"/>
                </a:solidFill>
              </a:rPr>
              <a:t>  Instagram users spend an average of 21 minutes on the app </a:t>
            </a:r>
          </a:p>
          <a:p>
            <a:pPr lvl="0" rtl="0">
              <a:lnSpc>
                <a:spcPct val="115000"/>
              </a:lnSpc>
              <a:spcBef>
                <a:spcPts val="0"/>
              </a:spcBef>
              <a:spcAft>
                <a:spcPts val="0"/>
              </a:spcAft>
              <a:buNone/>
            </a:pPr>
            <a:r>
              <a:rPr lang="en" sz="1400">
                <a:solidFill>
                  <a:srgbClr val="000000"/>
                </a:solidFill>
              </a:rPr>
              <a:t>  per day. </a:t>
            </a:r>
            <a:r>
              <a:rPr lang="en" sz="1400" i="1">
                <a:solidFill>
                  <a:schemeClr val="dk1"/>
                </a:solidFill>
              </a:rPr>
              <a:t>There are not metrics for time spent on stories.</a:t>
            </a:r>
          </a:p>
        </p:txBody>
      </p:sp>
      <p:pic>
        <p:nvPicPr>
          <p:cNvPr id="148" name="Shape 148"/>
          <p:cNvPicPr preferRelativeResize="0"/>
          <p:nvPr/>
        </p:nvPicPr>
        <p:blipFill>
          <a:blip r:embed="rId3">
            <a:alphaModFix/>
          </a:blip>
          <a:stretch>
            <a:fillRect/>
          </a:stretch>
        </p:blipFill>
        <p:spPr>
          <a:xfrm>
            <a:off x="6482929" y="1797100"/>
            <a:ext cx="1957199" cy="1957173"/>
          </a:xfrm>
          <a:prstGeom prst="rect">
            <a:avLst/>
          </a:prstGeom>
          <a:noFill/>
          <a:ln>
            <a:noFill/>
          </a:ln>
        </p:spPr>
      </p:pic>
      <p:sp>
        <p:nvSpPr>
          <p:cNvPr id="149" name="Shape 149"/>
          <p:cNvSpPr txBox="1"/>
          <p:nvPr/>
        </p:nvSpPr>
        <p:spPr>
          <a:xfrm>
            <a:off x="323750" y="4818925"/>
            <a:ext cx="5423100" cy="331200"/>
          </a:xfrm>
          <a:prstGeom prst="rect">
            <a:avLst/>
          </a:prstGeom>
          <a:noFill/>
          <a:ln>
            <a:noFill/>
          </a:ln>
        </p:spPr>
        <p:txBody>
          <a:bodyPr lIns="91425" tIns="91425" rIns="91425" bIns="91425" anchor="t" anchorCtr="0">
            <a:noAutofit/>
          </a:bodyPr>
          <a:lstStyle/>
          <a:p>
            <a:pPr lvl="0">
              <a:spcBef>
                <a:spcPts val="0"/>
              </a:spcBef>
              <a:buNone/>
            </a:pPr>
            <a:r>
              <a:rPr lang="en" sz="700" i="1">
                <a:solidFill>
                  <a:srgbClr val="B7B7B7"/>
                </a:solidFill>
              </a:rPr>
              <a:t>*Statistics collected from: http://www.businessinsider.com/people-are-sharing-less-on-instagram-2016-6</a:t>
            </a:r>
          </a:p>
        </p:txBody>
      </p:sp>
      <p:sp>
        <p:nvSpPr>
          <p:cNvPr id="150" name="Shape 150"/>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311700" y="-175"/>
            <a:ext cx="5232600" cy="5143500"/>
          </a:xfrm>
          <a:prstGeom prst="rect">
            <a:avLst/>
          </a:prstGeom>
        </p:spPr>
        <p:txBody>
          <a:bodyPr lIns="91425" tIns="91425" rIns="91425" bIns="91425" anchor="ctr" anchorCtr="0">
            <a:noAutofit/>
          </a:bodyPr>
          <a:lstStyle/>
          <a:p>
            <a:pPr lvl="0" rtl="0">
              <a:spcBef>
                <a:spcPts val="0"/>
              </a:spcBef>
              <a:spcAft>
                <a:spcPts val="1000"/>
              </a:spcAft>
              <a:buNone/>
            </a:pPr>
            <a:r>
              <a:rPr lang="en" sz="2800" b="1">
                <a:solidFill>
                  <a:schemeClr val="dk1"/>
                </a:solidFill>
              </a:rPr>
              <a:t>Should We Snap</a:t>
            </a:r>
          </a:p>
          <a:p>
            <a:pPr marL="0" lvl="0" indent="0" rtl="0">
              <a:spcBef>
                <a:spcPts val="0"/>
              </a:spcBef>
              <a:spcAft>
                <a:spcPts val="0"/>
              </a:spcAft>
              <a:buNone/>
            </a:pPr>
            <a:r>
              <a:rPr lang="en" sz="1400" b="1">
                <a:solidFill>
                  <a:schemeClr val="dk1"/>
                </a:solidFill>
              </a:rPr>
              <a:t>Why is it a fit for our business? </a:t>
            </a:r>
          </a:p>
          <a:p>
            <a:pPr marL="0" lvl="0" indent="0">
              <a:spcBef>
                <a:spcPts val="0"/>
              </a:spcBef>
              <a:spcAft>
                <a:spcPts val="0"/>
              </a:spcAft>
              <a:buNone/>
            </a:pPr>
            <a:r>
              <a:rPr lang="en" sz="1400">
                <a:solidFill>
                  <a:schemeClr val="dk1"/>
                </a:solidFill>
              </a:rPr>
              <a:t>Ex. Answer: Our brand is fresh, funky, and fun; so we should be on an emerging platform, like Snapchat! </a:t>
            </a:r>
          </a:p>
          <a:p>
            <a:pPr marL="0" lvl="0" indent="0">
              <a:spcBef>
                <a:spcPts val="0"/>
              </a:spcBef>
              <a:spcAft>
                <a:spcPts val="0"/>
              </a:spcAft>
              <a:buNone/>
            </a:pPr>
            <a:r>
              <a:rPr lang="en" sz="1400" b="1">
                <a:solidFill>
                  <a:schemeClr val="dk1"/>
                </a:solidFill>
              </a:rPr>
              <a:t>How can we benefit? </a:t>
            </a:r>
          </a:p>
          <a:p>
            <a:pPr marL="0" lvl="0" indent="0">
              <a:spcBef>
                <a:spcPts val="0"/>
              </a:spcBef>
              <a:spcAft>
                <a:spcPts val="0"/>
              </a:spcAft>
              <a:buNone/>
            </a:pPr>
            <a:r>
              <a:rPr lang="en" sz="1400">
                <a:solidFill>
                  <a:schemeClr val="dk1"/>
                </a:solidFill>
              </a:rPr>
              <a:t>Ex. Answer: There are several: it’s easy-to-use; it won’t break the bank; we can tell the world about our promotions, showcase our culture, and we can have authentic one-to-one conversations with our followers. </a:t>
            </a:r>
          </a:p>
          <a:p>
            <a:pPr marL="0" lvl="0" indent="0">
              <a:spcBef>
                <a:spcPts val="0"/>
              </a:spcBef>
              <a:spcAft>
                <a:spcPts val="0"/>
              </a:spcAft>
              <a:buNone/>
            </a:pPr>
            <a:r>
              <a:rPr lang="en" sz="1400" b="1">
                <a:solidFill>
                  <a:schemeClr val="dk1"/>
                </a:solidFill>
              </a:rPr>
              <a:t>What important audiences can we reach?</a:t>
            </a:r>
          </a:p>
          <a:p>
            <a:pPr marL="0" lvl="0" indent="0" rtl="0">
              <a:spcBef>
                <a:spcPts val="0"/>
              </a:spcBef>
              <a:spcAft>
                <a:spcPts val="0"/>
              </a:spcAft>
              <a:buNone/>
            </a:pPr>
            <a:r>
              <a:rPr lang="en" sz="1400">
                <a:solidFill>
                  <a:schemeClr val="dk1"/>
                </a:solidFill>
              </a:rPr>
              <a:t>Ex. Answer: We can reach the younger, social-savvy audience that we’re missing on other channels such as Facebook. </a:t>
            </a:r>
          </a:p>
        </p:txBody>
      </p:sp>
      <p:sp>
        <p:nvSpPr>
          <p:cNvPr id="156" name="Shape 156"/>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sp>
        <p:nvSpPr>
          <p:cNvPr id="157" name="Shape 157"/>
          <p:cNvSpPr/>
          <p:nvPr/>
        </p:nvSpPr>
        <p:spPr>
          <a:xfrm>
            <a:off x="3709800" y="475700"/>
            <a:ext cx="1724400" cy="773100"/>
          </a:xfrm>
          <a:prstGeom prst="wedgeRectCallout">
            <a:avLst>
              <a:gd name="adj1" fmla="val -20881"/>
              <a:gd name="adj2" fmla="val 80753"/>
            </a:avLst>
          </a:prstGeom>
          <a:solidFill>
            <a:srgbClr val="FFF705"/>
          </a:solidFill>
          <a:ln>
            <a:noFill/>
          </a:ln>
        </p:spPr>
        <p:txBody>
          <a:bodyPr lIns="91425" tIns="91425" rIns="91425" bIns="91425" anchor="ctr" anchorCtr="0">
            <a:noAutofit/>
          </a:bodyPr>
          <a:lstStyle/>
          <a:p>
            <a:pPr lvl="0" algn="ctr" rtl="0">
              <a:lnSpc>
                <a:spcPct val="115000"/>
              </a:lnSpc>
              <a:spcBef>
                <a:spcPts val="0"/>
              </a:spcBef>
              <a:spcAft>
                <a:spcPts val="0"/>
              </a:spcAft>
              <a:buClr>
                <a:schemeClr val="dk1"/>
              </a:buClr>
              <a:buSzPct val="91666"/>
              <a:buFont typeface="Arial"/>
              <a:buNone/>
            </a:pPr>
            <a:r>
              <a:rPr lang="en" sz="1200" b="1" i="1"/>
              <a:t>Customize this slide for your business!</a:t>
            </a:r>
          </a:p>
        </p:txBody>
      </p:sp>
      <p:pic>
        <p:nvPicPr>
          <p:cNvPr id="158" name="Shape 158"/>
          <p:cNvPicPr preferRelativeResize="0"/>
          <p:nvPr/>
        </p:nvPicPr>
        <p:blipFill rotWithShape="1">
          <a:blip r:embed="rId3">
            <a:alphaModFix/>
          </a:blip>
          <a:srcRect l="12391" r="12096"/>
          <a:stretch/>
        </p:blipFill>
        <p:spPr>
          <a:xfrm rot="-549974">
            <a:off x="7474037" y="2669725"/>
            <a:ext cx="1117998" cy="1146328"/>
          </a:xfrm>
          <a:prstGeom prst="rect">
            <a:avLst/>
          </a:prstGeom>
          <a:noFill/>
          <a:ln>
            <a:noFill/>
          </a:ln>
        </p:spPr>
      </p:pic>
      <p:pic>
        <p:nvPicPr>
          <p:cNvPr id="159" name="Shape 159"/>
          <p:cNvPicPr preferRelativeResize="0"/>
          <p:nvPr/>
        </p:nvPicPr>
        <p:blipFill>
          <a:blip r:embed="rId4">
            <a:alphaModFix/>
          </a:blip>
          <a:stretch>
            <a:fillRect/>
          </a:stretch>
        </p:blipFill>
        <p:spPr>
          <a:xfrm rot="382552">
            <a:off x="6358311" y="2310520"/>
            <a:ext cx="1027426" cy="964500"/>
          </a:xfrm>
          <a:prstGeom prst="rect">
            <a:avLst/>
          </a:prstGeom>
          <a:noFill/>
          <a:ln>
            <a:noFill/>
          </a:ln>
        </p:spPr>
      </p:pic>
      <p:pic>
        <p:nvPicPr>
          <p:cNvPr id="160" name="Shape 160"/>
          <p:cNvPicPr preferRelativeResize="0"/>
          <p:nvPr/>
        </p:nvPicPr>
        <p:blipFill>
          <a:blip r:embed="rId5">
            <a:alphaModFix/>
          </a:blip>
          <a:stretch>
            <a:fillRect/>
          </a:stretch>
        </p:blipFill>
        <p:spPr>
          <a:xfrm>
            <a:off x="7203537" y="1337097"/>
            <a:ext cx="1118000" cy="12508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311700" y="310525"/>
            <a:ext cx="5232600" cy="4839600"/>
          </a:xfrm>
          <a:prstGeom prst="rect">
            <a:avLst/>
          </a:prstGeom>
        </p:spPr>
        <p:txBody>
          <a:bodyPr lIns="91425" tIns="91425" rIns="91425" bIns="91425" anchor="ctr" anchorCtr="0">
            <a:noAutofit/>
          </a:bodyPr>
          <a:lstStyle/>
          <a:p>
            <a:pPr lvl="0" rtl="0">
              <a:lnSpc>
                <a:spcPct val="115000"/>
              </a:lnSpc>
              <a:spcBef>
                <a:spcPts val="0"/>
              </a:spcBef>
              <a:spcAft>
                <a:spcPts val="1000"/>
              </a:spcAft>
              <a:buClr>
                <a:schemeClr val="dk1"/>
              </a:buClr>
              <a:buSzPct val="39285"/>
              <a:buFont typeface="Arial"/>
              <a:buNone/>
            </a:pPr>
            <a:r>
              <a:rPr lang="en" sz="2800" b="1">
                <a:solidFill>
                  <a:schemeClr val="dk1"/>
                </a:solidFill>
              </a:rPr>
              <a:t>Let’s Get Snapping</a:t>
            </a:r>
          </a:p>
          <a:p>
            <a:pPr marL="0" lvl="0" indent="0" rtl="0">
              <a:lnSpc>
                <a:spcPct val="115000"/>
              </a:lnSpc>
              <a:spcBef>
                <a:spcPts val="0"/>
              </a:spcBef>
              <a:spcAft>
                <a:spcPts val="0"/>
              </a:spcAft>
              <a:buNone/>
            </a:pPr>
            <a:r>
              <a:rPr lang="en" sz="1400" b="1">
                <a:solidFill>
                  <a:schemeClr val="dk1"/>
                </a:solidFill>
              </a:rPr>
              <a:t>What kind of Snaps can our business produce? </a:t>
            </a:r>
          </a:p>
          <a:p>
            <a:pPr marL="0" lvl="0" indent="0">
              <a:lnSpc>
                <a:spcPct val="115000"/>
              </a:lnSpc>
              <a:spcBef>
                <a:spcPts val="0"/>
              </a:spcBef>
              <a:spcAft>
                <a:spcPts val="0"/>
              </a:spcAft>
              <a:buNone/>
            </a:pPr>
            <a:r>
              <a:rPr lang="en" sz="1400">
                <a:solidFill>
                  <a:schemeClr val="dk1"/>
                </a:solidFill>
              </a:rPr>
              <a:t>Ex. Answer: The options are endless! Through images, stories, video, and let’s not forget emojis, we could promote our products, showcase our company’s down-to-earth culture, post in real-time about our events, create a dialogue with our customers by asking them questions, and more! </a:t>
            </a:r>
          </a:p>
          <a:p>
            <a:pPr marL="0" lvl="0" indent="0">
              <a:lnSpc>
                <a:spcPct val="115000"/>
              </a:lnSpc>
              <a:spcBef>
                <a:spcPts val="0"/>
              </a:spcBef>
              <a:spcAft>
                <a:spcPts val="0"/>
              </a:spcAft>
              <a:buNone/>
            </a:pPr>
            <a:r>
              <a:rPr lang="en" sz="1400" b="1">
                <a:solidFill>
                  <a:schemeClr val="dk1"/>
                </a:solidFill>
              </a:rPr>
              <a:t>What can we promote on Snapchat? </a:t>
            </a:r>
          </a:p>
          <a:p>
            <a:pPr marL="0" lvl="0" indent="0">
              <a:lnSpc>
                <a:spcPct val="115000"/>
              </a:lnSpc>
              <a:spcBef>
                <a:spcPts val="0"/>
              </a:spcBef>
              <a:spcAft>
                <a:spcPts val="0"/>
              </a:spcAft>
              <a:buNone/>
            </a:pPr>
            <a:r>
              <a:rPr lang="en" sz="1400">
                <a:solidFill>
                  <a:schemeClr val="dk1"/>
                </a:solidFill>
              </a:rPr>
              <a:t>Ex. Answer: We can promote our sales, our culture, our events, and continue promoting our unique brand! </a:t>
            </a:r>
          </a:p>
        </p:txBody>
      </p:sp>
      <p:pic>
        <p:nvPicPr>
          <p:cNvPr id="166" name="Shape 166" descr="IMG_3045.png"/>
          <p:cNvPicPr preferRelativeResize="0"/>
          <p:nvPr/>
        </p:nvPicPr>
        <p:blipFill>
          <a:blip r:embed="rId3">
            <a:alphaModFix/>
          </a:blip>
          <a:stretch>
            <a:fillRect/>
          </a:stretch>
        </p:blipFill>
        <p:spPr>
          <a:xfrm>
            <a:off x="6695399" y="1249523"/>
            <a:ext cx="1539724" cy="2741075"/>
          </a:xfrm>
          <a:prstGeom prst="rect">
            <a:avLst/>
          </a:prstGeom>
          <a:noFill/>
          <a:ln>
            <a:noFill/>
          </a:ln>
        </p:spPr>
      </p:pic>
      <p:sp>
        <p:nvSpPr>
          <p:cNvPr id="167" name="Shape 167"/>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pic>
        <p:nvPicPr>
          <p:cNvPr id="168" name="Shape 168"/>
          <p:cNvPicPr preferRelativeResize="0"/>
          <p:nvPr/>
        </p:nvPicPr>
        <p:blipFill>
          <a:blip r:embed="rId4">
            <a:alphaModFix/>
          </a:blip>
          <a:stretch>
            <a:fillRect/>
          </a:stretch>
        </p:blipFill>
        <p:spPr>
          <a:xfrm>
            <a:off x="6546860" y="696983"/>
            <a:ext cx="1824399" cy="3830498"/>
          </a:xfrm>
          <a:prstGeom prst="rect">
            <a:avLst/>
          </a:prstGeom>
          <a:noFill/>
          <a:ln>
            <a:noFill/>
          </a:ln>
        </p:spPr>
      </p:pic>
      <p:sp>
        <p:nvSpPr>
          <p:cNvPr id="169" name="Shape 169"/>
          <p:cNvSpPr/>
          <p:nvPr/>
        </p:nvSpPr>
        <p:spPr>
          <a:xfrm>
            <a:off x="3709800" y="475700"/>
            <a:ext cx="1724400" cy="773100"/>
          </a:xfrm>
          <a:prstGeom prst="wedgeRectCallout">
            <a:avLst>
              <a:gd name="adj1" fmla="val -20881"/>
              <a:gd name="adj2" fmla="val 80753"/>
            </a:avLst>
          </a:prstGeom>
          <a:solidFill>
            <a:srgbClr val="FFF705"/>
          </a:solidFill>
          <a:ln>
            <a:noFill/>
          </a:ln>
        </p:spPr>
        <p:txBody>
          <a:bodyPr lIns="91425" tIns="91425" rIns="91425" bIns="91425" anchor="ctr" anchorCtr="0">
            <a:noAutofit/>
          </a:bodyPr>
          <a:lstStyle/>
          <a:p>
            <a:pPr lvl="0" algn="ctr" rtl="0">
              <a:lnSpc>
                <a:spcPct val="115000"/>
              </a:lnSpc>
              <a:spcBef>
                <a:spcPts val="0"/>
              </a:spcBef>
              <a:spcAft>
                <a:spcPts val="0"/>
              </a:spcAft>
              <a:buNone/>
            </a:pPr>
            <a:r>
              <a:rPr lang="en" sz="1200" b="1" i="1"/>
              <a:t>Customize this slide for your business!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descr="Slide12.jpg"/>
          <p:cNvPicPr preferRelativeResize="0"/>
          <p:nvPr/>
        </p:nvPicPr>
        <p:blipFill rotWithShape="1">
          <a:blip r:embed="rId3">
            <a:alphaModFix/>
          </a:blip>
          <a:srcRect t="-2239"/>
          <a:stretch/>
        </p:blipFill>
        <p:spPr>
          <a:xfrm>
            <a:off x="6393387" y="1711199"/>
            <a:ext cx="2151125" cy="2067275"/>
          </a:xfrm>
          <a:prstGeom prst="rect">
            <a:avLst/>
          </a:prstGeom>
          <a:noFill/>
          <a:ln>
            <a:noFill/>
          </a:ln>
        </p:spPr>
      </p:pic>
      <p:sp>
        <p:nvSpPr>
          <p:cNvPr id="175" name="Shape 175"/>
          <p:cNvSpPr txBox="1">
            <a:spLocks noGrp="1"/>
          </p:cNvSpPr>
          <p:nvPr>
            <p:ph type="body" idx="1"/>
          </p:nvPr>
        </p:nvSpPr>
        <p:spPr>
          <a:xfrm>
            <a:off x="311700" y="85900"/>
            <a:ext cx="5232600" cy="5057700"/>
          </a:xfrm>
          <a:prstGeom prst="rect">
            <a:avLst/>
          </a:prstGeom>
        </p:spPr>
        <p:txBody>
          <a:bodyPr lIns="91425" tIns="91425" rIns="91425" bIns="91425" anchor="ctr" anchorCtr="0">
            <a:noAutofit/>
          </a:bodyPr>
          <a:lstStyle/>
          <a:p>
            <a:pPr lvl="0" rtl="0">
              <a:lnSpc>
                <a:spcPct val="115000"/>
              </a:lnSpc>
              <a:spcBef>
                <a:spcPts val="0"/>
              </a:spcBef>
              <a:spcAft>
                <a:spcPts val="0"/>
              </a:spcAft>
              <a:buNone/>
            </a:pPr>
            <a:r>
              <a:rPr lang="en" sz="2800" b="1">
                <a:solidFill>
                  <a:schemeClr val="dk1"/>
                </a:solidFill>
              </a:rPr>
              <a:t>Snapshot of Takeaways</a:t>
            </a:r>
          </a:p>
          <a:p>
            <a:pPr lvl="0" rtl="0">
              <a:lnSpc>
                <a:spcPct val="115000"/>
              </a:lnSpc>
              <a:spcBef>
                <a:spcPts val="0"/>
              </a:spcBef>
              <a:spcAft>
                <a:spcPts val="0"/>
              </a:spcAft>
              <a:buNone/>
            </a:pPr>
            <a:r>
              <a:rPr lang="en" sz="1400">
                <a:solidFill>
                  <a:schemeClr val="dk1"/>
                </a:solidFill>
              </a:rPr>
              <a:t>• Supports our business strategy </a:t>
            </a:r>
          </a:p>
          <a:p>
            <a:pPr lvl="0" rtl="0">
              <a:lnSpc>
                <a:spcPct val="115000"/>
              </a:lnSpc>
              <a:spcBef>
                <a:spcPts val="0"/>
              </a:spcBef>
              <a:spcAft>
                <a:spcPts val="0"/>
              </a:spcAft>
              <a:buNone/>
            </a:pPr>
            <a:r>
              <a:rPr lang="en" sz="1400">
                <a:solidFill>
                  <a:schemeClr val="dk1"/>
                </a:solidFill>
              </a:rPr>
              <a:t>• Relevant &amp; emerging communication channel</a:t>
            </a:r>
          </a:p>
          <a:p>
            <a:pPr lvl="0" rtl="0">
              <a:lnSpc>
                <a:spcPct val="115000"/>
              </a:lnSpc>
              <a:spcBef>
                <a:spcPts val="0"/>
              </a:spcBef>
              <a:spcAft>
                <a:spcPts val="0"/>
              </a:spcAft>
              <a:buNone/>
            </a:pPr>
            <a:r>
              <a:rPr lang="en" sz="1400">
                <a:solidFill>
                  <a:schemeClr val="dk1"/>
                </a:solidFill>
              </a:rPr>
              <a:t>• Not a huge investment in cost </a:t>
            </a:r>
          </a:p>
          <a:p>
            <a:pPr lvl="0" rtl="0">
              <a:lnSpc>
                <a:spcPct val="115000"/>
              </a:lnSpc>
              <a:spcBef>
                <a:spcPts val="0"/>
              </a:spcBef>
              <a:spcAft>
                <a:spcPts val="0"/>
              </a:spcAft>
              <a:buNone/>
            </a:pPr>
            <a:r>
              <a:rPr lang="en" sz="1400">
                <a:solidFill>
                  <a:schemeClr val="dk1"/>
                </a:solidFill>
              </a:rPr>
              <a:t>• We can still be early to the game </a:t>
            </a:r>
          </a:p>
          <a:p>
            <a:pPr lvl="0">
              <a:spcBef>
                <a:spcPts val="0"/>
              </a:spcBef>
              <a:spcAft>
                <a:spcPts val="0"/>
              </a:spcAft>
              <a:buClr>
                <a:schemeClr val="dk1"/>
              </a:buClr>
              <a:buSzPct val="78571"/>
              <a:buFont typeface="Arial"/>
              <a:buNone/>
            </a:pPr>
            <a:r>
              <a:rPr lang="en" sz="1400">
                <a:solidFill>
                  <a:schemeClr val="dk1"/>
                </a:solidFill>
              </a:rPr>
              <a:t>• Easy to use </a:t>
            </a:r>
          </a:p>
        </p:txBody>
      </p:sp>
      <p:sp>
        <p:nvSpPr>
          <p:cNvPr id="176" name="Shape 176"/>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311700" y="175"/>
            <a:ext cx="5256600" cy="5143500"/>
          </a:xfrm>
          <a:prstGeom prst="rect">
            <a:avLst/>
          </a:prstGeom>
        </p:spPr>
        <p:txBody>
          <a:bodyPr lIns="91425" tIns="91425" rIns="91425" bIns="91425" anchor="ctr" anchorCtr="0">
            <a:noAutofit/>
          </a:bodyPr>
          <a:lstStyle/>
          <a:p>
            <a:pPr lvl="0" rtl="0">
              <a:spcBef>
                <a:spcPts val="0"/>
              </a:spcBef>
              <a:spcAft>
                <a:spcPts val="1000"/>
              </a:spcAft>
              <a:buNone/>
            </a:pPr>
            <a:r>
              <a:rPr lang="en" sz="2800" b="1">
                <a:solidFill>
                  <a:schemeClr val="dk1"/>
                </a:solidFill>
              </a:rPr>
              <a:t>What is Snapchat</a:t>
            </a:r>
          </a:p>
          <a:p>
            <a:pPr lvl="0">
              <a:spcBef>
                <a:spcPts val="0"/>
              </a:spcBef>
              <a:spcAft>
                <a:spcPts val="0"/>
              </a:spcAft>
              <a:buNone/>
            </a:pPr>
            <a:r>
              <a:rPr lang="en" sz="1400">
                <a:solidFill>
                  <a:schemeClr val="dk1"/>
                </a:solidFill>
              </a:rPr>
              <a:t>Snapchat lets users live in the moment by allowing them to easily talk with friends, view Live Stories from around the world, and explore news in Discover. Snaps live on the app for 24 hours, making it a unique opportunity for experimentation in both ad style and community engagement. </a:t>
            </a:r>
          </a:p>
        </p:txBody>
      </p:sp>
      <p:pic>
        <p:nvPicPr>
          <p:cNvPr id="62" name="Shape 62" descr="Slide1.png"/>
          <p:cNvPicPr preferRelativeResize="0"/>
          <p:nvPr/>
        </p:nvPicPr>
        <p:blipFill>
          <a:blip r:embed="rId3">
            <a:alphaModFix/>
          </a:blip>
          <a:stretch>
            <a:fillRect/>
          </a:stretch>
        </p:blipFill>
        <p:spPr>
          <a:xfrm>
            <a:off x="6485853" y="1794872"/>
            <a:ext cx="1961696" cy="1957174"/>
          </a:xfrm>
          <a:prstGeom prst="rect">
            <a:avLst/>
          </a:prstGeom>
          <a:noFill/>
          <a:ln>
            <a:noFill/>
          </a:ln>
        </p:spPr>
      </p:pic>
      <p:sp>
        <p:nvSpPr>
          <p:cNvPr id="63" name="Shape 63"/>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311700" y="0"/>
            <a:ext cx="5256600" cy="5143500"/>
          </a:xfrm>
          <a:prstGeom prst="rect">
            <a:avLst/>
          </a:prstGeom>
        </p:spPr>
        <p:txBody>
          <a:bodyPr lIns="91425" tIns="91425" rIns="91425" bIns="91425" anchor="ctr" anchorCtr="0">
            <a:noAutofit/>
          </a:bodyPr>
          <a:lstStyle/>
          <a:p>
            <a:pPr lvl="0" rtl="0">
              <a:lnSpc>
                <a:spcPct val="115000"/>
              </a:lnSpc>
              <a:spcBef>
                <a:spcPts val="0"/>
              </a:spcBef>
              <a:spcAft>
                <a:spcPts val="1000"/>
              </a:spcAft>
              <a:buNone/>
            </a:pPr>
            <a:r>
              <a:rPr lang="en" sz="2800" b="1">
                <a:solidFill>
                  <a:schemeClr val="dk1"/>
                </a:solidFill>
              </a:rPr>
              <a:t>Snapchat Stats</a:t>
            </a:r>
          </a:p>
          <a:p>
            <a:pPr lvl="0" rtl="0">
              <a:spcBef>
                <a:spcPts val="0"/>
              </a:spcBef>
              <a:spcAft>
                <a:spcPts val="0"/>
              </a:spcAft>
              <a:buNone/>
            </a:pPr>
            <a:r>
              <a:rPr lang="en" sz="1400">
                <a:solidFill>
                  <a:schemeClr val="dk1"/>
                </a:solidFill>
              </a:rPr>
              <a:t>• Daily Active Users: </a:t>
            </a:r>
            <a:r>
              <a:rPr lang="en" sz="1400" b="1">
                <a:solidFill>
                  <a:schemeClr val="dk1"/>
                </a:solidFill>
              </a:rPr>
              <a:t>150+ million</a:t>
            </a:r>
          </a:p>
          <a:p>
            <a:pPr lvl="0" rtl="0">
              <a:spcBef>
                <a:spcPts val="0"/>
              </a:spcBef>
              <a:spcAft>
                <a:spcPts val="0"/>
              </a:spcAft>
              <a:buNone/>
            </a:pPr>
            <a:r>
              <a:rPr lang="en" sz="1400">
                <a:solidFill>
                  <a:schemeClr val="dk1"/>
                </a:solidFill>
              </a:rPr>
              <a:t>• Average Time Spent on Snapchat: </a:t>
            </a:r>
            <a:r>
              <a:rPr lang="en" sz="1400" b="1">
                <a:solidFill>
                  <a:schemeClr val="dk1"/>
                </a:solidFill>
              </a:rPr>
              <a:t>20-30 min.</a:t>
            </a:r>
          </a:p>
          <a:p>
            <a:pPr lvl="0" rtl="0">
              <a:spcBef>
                <a:spcPts val="0"/>
              </a:spcBef>
              <a:spcAft>
                <a:spcPts val="0"/>
              </a:spcAft>
              <a:buNone/>
            </a:pPr>
            <a:r>
              <a:rPr lang="en" sz="1400">
                <a:solidFill>
                  <a:schemeClr val="dk1"/>
                </a:solidFill>
              </a:rPr>
              <a:t>• Snaps sent per day: </a:t>
            </a:r>
            <a:r>
              <a:rPr lang="en" sz="1400" b="1">
                <a:solidFill>
                  <a:schemeClr val="dk1"/>
                </a:solidFill>
              </a:rPr>
              <a:t>400 million</a:t>
            </a:r>
          </a:p>
          <a:p>
            <a:pPr lvl="0" rtl="0">
              <a:spcBef>
                <a:spcPts val="0"/>
              </a:spcBef>
              <a:spcAft>
                <a:spcPts val="0"/>
              </a:spcAft>
              <a:buNone/>
            </a:pPr>
            <a:r>
              <a:rPr lang="en" sz="1400">
                <a:solidFill>
                  <a:schemeClr val="dk1"/>
                </a:solidFill>
              </a:rPr>
              <a:t>• Snaps sent per second: </a:t>
            </a:r>
            <a:r>
              <a:rPr lang="en" sz="1400" b="1">
                <a:solidFill>
                  <a:schemeClr val="dk1"/>
                </a:solidFill>
              </a:rPr>
              <a:t>9,000</a:t>
            </a:r>
          </a:p>
          <a:p>
            <a:pPr lvl="0" rtl="0">
              <a:spcBef>
                <a:spcPts val="0"/>
              </a:spcBef>
              <a:spcAft>
                <a:spcPts val="0"/>
              </a:spcAft>
              <a:buNone/>
            </a:pPr>
            <a:r>
              <a:rPr lang="en" sz="1400">
                <a:solidFill>
                  <a:schemeClr val="dk1"/>
                </a:solidFill>
              </a:rPr>
              <a:t>• Snapchat Videos Watched Per Day: </a:t>
            </a:r>
            <a:r>
              <a:rPr lang="en" sz="1400" b="1">
                <a:solidFill>
                  <a:schemeClr val="dk1"/>
                </a:solidFill>
              </a:rPr>
              <a:t>10 billion</a:t>
            </a:r>
            <a:r>
              <a:rPr lang="en" sz="1400">
                <a:solidFill>
                  <a:schemeClr val="dk1"/>
                </a:solidFill>
              </a:rPr>
              <a:t> </a:t>
            </a:r>
          </a:p>
        </p:txBody>
      </p:sp>
      <p:sp>
        <p:nvSpPr>
          <p:cNvPr id="69" name="Shape 69"/>
          <p:cNvSpPr txBox="1"/>
          <p:nvPr/>
        </p:nvSpPr>
        <p:spPr>
          <a:xfrm>
            <a:off x="311700" y="4900275"/>
            <a:ext cx="2209800" cy="243300"/>
          </a:xfrm>
          <a:prstGeom prst="rect">
            <a:avLst/>
          </a:prstGeom>
          <a:noFill/>
          <a:ln>
            <a:noFill/>
          </a:ln>
        </p:spPr>
        <p:txBody>
          <a:bodyPr lIns="91425" tIns="91425" rIns="91425" bIns="91425" anchor="t" anchorCtr="0">
            <a:noAutofit/>
          </a:bodyPr>
          <a:lstStyle/>
          <a:p>
            <a:pPr lvl="0">
              <a:spcBef>
                <a:spcPts val="0"/>
              </a:spcBef>
              <a:buClr>
                <a:schemeClr val="dk1"/>
              </a:buClr>
              <a:buSzPct val="157142"/>
              <a:buFont typeface="Arial"/>
              <a:buNone/>
            </a:pPr>
            <a:r>
              <a:rPr lang="en" sz="700" i="1">
                <a:solidFill>
                  <a:srgbClr val="B7B7B7"/>
                </a:solidFill>
              </a:rPr>
              <a:t>Statistics collected from: http://snapchat.com/ads</a:t>
            </a:r>
          </a:p>
        </p:txBody>
      </p:sp>
      <p:pic>
        <p:nvPicPr>
          <p:cNvPr id="70" name="Shape 70" descr="IMG_9878.png"/>
          <p:cNvPicPr preferRelativeResize="0"/>
          <p:nvPr/>
        </p:nvPicPr>
        <p:blipFill>
          <a:blip r:embed="rId3">
            <a:alphaModFix/>
          </a:blip>
          <a:stretch>
            <a:fillRect/>
          </a:stretch>
        </p:blipFill>
        <p:spPr>
          <a:xfrm>
            <a:off x="6696673" y="1265962"/>
            <a:ext cx="1541007" cy="2743385"/>
          </a:xfrm>
          <a:prstGeom prst="rect">
            <a:avLst/>
          </a:prstGeom>
          <a:noFill/>
          <a:ln>
            <a:noFill/>
          </a:ln>
        </p:spPr>
      </p:pic>
      <p:sp>
        <p:nvSpPr>
          <p:cNvPr id="71" name="Shape 71"/>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pic>
        <p:nvPicPr>
          <p:cNvPr id="72" name="Shape 72"/>
          <p:cNvPicPr preferRelativeResize="0"/>
          <p:nvPr/>
        </p:nvPicPr>
        <p:blipFill>
          <a:blip r:embed="rId4">
            <a:alphaModFix/>
          </a:blip>
          <a:stretch>
            <a:fillRect/>
          </a:stretch>
        </p:blipFill>
        <p:spPr>
          <a:xfrm>
            <a:off x="6546850" y="706950"/>
            <a:ext cx="1824399" cy="3830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311700" y="125"/>
            <a:ext cx="5256600" cy="5143500"/>
          </a:xfrm>
          <a:prstGeom prst="rect">
            <a:avLst/>
          </a:prstGeom>
        </p:spPr>
        <p:txBody>
          <a:bodyPr lIns="91425" tIns="91425" rIns="91425" bIns="91425" anchor="ctr" anchorCtr="0">
            <a:noAutofit/>
          </a:bodyPr>
          <a:lstStyle/>
          <a:p>
            <a:pPr lvl="0" rtl="0">
              <a:lnSpc>
                <a:spcPct val="115000"/>
              </a:lnSpc>
              <a:spcBef>
                <a:spcPts val="0"/>
              </a:spcBef>
              <a:spcAft>
                <a:spcPts val="1000"/>
              </a:spcAft>
              <a:buClr>
                <a:schemeClr val="dk1"/>
              </a:buClr>
              <a:buSzPct val="39285"/>
              <a:buFont typeface="Arial"/>
              <a:buNone/>
            </a:pPr>
            <a:r>
              <a:rPr lang="en" sz="2800" b="1">
                <a:solidFill>
                  <a:schemeClr val="dk1"/>
                </a:solidFill>
              </a:rPr>
              <a:t>Snapchat Reach</a:t>
            </a:r>
          </a:p>
          <a:p>
            <a:pPr lvl="0" rtl="0">
              <a:spcBef>
                <a:spcPts val="0"/>
              </a:spcBef>
              <a:spcAft>
                <a:spcPts val="0"/>
              </a:spcAft>
              <a:buNone/>
            </a:pPr>
            <a:r>
              <a:rPr lang="en" sz="1400">
                <a:solidFill>
                  <a:schemeClr val="dk1"/>
                </a:solidFill>
              </a:rPr>
              <a:t>• Reaches ~</a:t>
            </a:r>
            <a:r>
              <a:rPr lang="en" sz="1400" b="1">
                <a:solidFill>
                  <a:schemeClr val="dk1"/>
                </a:solidFill>
              </a:rPr>
              <a:t>41%</a:t>
            </a:r>
            <a:r>
              <a:rPr lang="en" sz="1400">
                <a:solidFill>
                  <a:schemeClr val="dk1"/>
                </a:solidFill>
              </a:rPr>
              <a:t> </a:t>
            </a:r>
            <a:r>
              <a:rPr lang="en" sz="1400" b="1">
                <a:solidFill>
                  <a:schemeClr val="dk1"/>
                </a:solidFill>
              </a:rPr>
              <a:t>of 18-34 year-olds</a:t>
            </a:r>
            <a:r>
              <a:rPr lang="en" sz="1400">
                <a:solidFill>
                  <a:schemeClr val="dk1"/>
                </a:solidFill>
              </a:rPr>
              <a:t> in the U.S.</a:t>
            </a:r>
          </a:p>
          <a:p>
            <a:pPr lvl="0" rtl="0">
              <a:spcBef>
                <a:spcPts val="0"/>
              </a:spcBef>
              <a:spcAft>
                <a:spcPts val="0"/>
              </a:spcAft>
              <a:buNone/>
            </a:pPr>
            <a:r>
              <a:rPr lang="en" sz="1400" b="1">
                <a:solidFill>
                  <a:schemeClr val="dk1"/>
                </a:solidFill>
              </a:rPr>
              <a:t>• 86%</a:t>
            </a:r>
            <a:r>
              <a:rPr lang="en" sz="1400">
                <a:solidFill>
                  <a:schemeClr val="dk1"/>
                </a:solidFill>
              </a:rPr>
              <a:t> of users are between </a:t>
            </a:r>
            <a:r>
              <a:rPr lang="en" sz="1400" b="1">
                <a:solidFill>
                  <a:schemeClr val="dk1"/>
                </a:solidFill>
              </a:rPr>
              <a:t>13-37 years old</a:t>
            </a:r>
          </a:p>
          <a:p>
            <a:pPr lvl="0">
              <a:spcBef>
                <a:spcPts val="0"/>
              </a:spcBef>
              <a:spcAft>
                <a:spcPts val="0"/>
              </a:spcAft>
              <a:buNone/>
            </a:pPr>
            <a:r>
              <a:rPr lang="en" sz="1400" b="1">
                <a:solidFill>
                  <a:schemeClr val="dk1"/>
                </a:solidFill>
              </a:rPr>
              <a:t>• 54%</a:t>
            </a:r>
            <a:r>
              <a:rPr lang="en" sz="1400">
                <a:solidFill>
                  <a:schemeClr val="dk1"/>
                </a:solidFill>
              </a:rPr>
              <a:t> of Snapchat users Snap </a:t>
            </a:r>
            <a:r>
              <a:rPr lang="en" sz="1400" b="1">
                <a:solidFill>
                  <a:schemeClr val="dk1"/>
                </a:solidFill>
              </a:rPr>
              <a:t>every day </a:t>
            </a:r>
          </a:p>
        </p:txBody>
      </p:sp>
      <p:pic>
        <p:nvPicPr>
          <p:cNvPr id="78" name="Shape 78" descr="Slide3.png"/>
          <p:cNvPicPr preferRelativeResize="0"/>
          <p:nvPr/>
        </p:nvPicPr>
        <p:blipFill>
          <a:blip r:embed="rId3">
            <a:alphaModFix/>
          </a:blip>
          <a:stretch>
            <a:fillRect/>
          </a:stretch>
        </p:blipFill>
        <p:spPr>
          <a:xfrm>
            <a:off x="5992199" y="1955650"/>
            <a:ext cx="2870350" cy="1782300"/>
          </a:xfrm>
          <a:prstGeom prst="rect">
            <a:avLst/>
          </a:prstGeom>
          <a:noFill/>
          <a:ln>
            <a:noFill/>
          </a:ln>
        </p:spPr>
      </p:pic>
      <p:sp>
        <p:nvSpPr>
          <p:cNvPr id="79" name="Shape 79"/>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sp>
        <p:nvSpPr>
          <p:cNvPr id="80" name="Shape 80"/>
          <p:cNvSpPr txBox="1"/>
          <p:nvPr/>
        </p:nvSpPr>
        <p:spPr>
          <a:xfrm>
            <a:off x="311700" y="4900275"/>
            <a:ext cx="2209800" cy="243300"/>
          </a:xfrm>
          <a:prstGeom prst="rect">
            <a:avLst/>
          </a:prstGeom>
          <a:noFill/>
          <a:ln>
            <a:noFill/>
          </a:ln>
        </p:spPr>
        <p:txBody>
          <a:bodyPr lIns="91425" tIns="91425" rIns="91425" bIns="91425" anchor="t" anchorCtr="0">
            <a:noAutofit/>
          </a:bodyPr>
          <a:lstStyle/>
          <a:p>
            <a:pPr lvl="0" rtl="0">
              <a:spcBef>
                <a:spcPts val="0"/>
              </a:spcBef>
              <a:buClr>
                <a:schemeClr val="dk1"/>
              </a:buClr>
              <a:buSzPct val="157142"/>
              <a:buFont typeface="Arial"/>
              <a:buNone/>
            </a:pPr>
            <a:r>
              <a:rPr lang="en" sz="700" i="1">
                <a:solidFill>
                  <a:srgbClr val="B7B7B7"/>
                </a:solidFill>
              </a:rPr>
              <a:t>Statistics collected from: http://snapchat.com/ads</a:t>
            </a:r>
          </a:p>
        </p:txBody>
      </p:sp>
      <p:sp>
        <p:nvSpPr>
          <p:cNvPr id="81" name="Shape 81"/>
          <p:cNvSpPr/>
          <p:nvPr/>
        </p:nvSpPr>
        <p:spPr>
          <a:xfrm>
            <a:off x="6558604" y="2479453"/>
            <a:ext cx="441900" cy="441900"/>
          </a:xfrm>
          <a:prstGeom prst="ellipse">
            <a:avLst/>
          </a:prstGeom>
          <a:solidFill>
            <a:srgbClr val="FFFFFF"/>
          </a:solidFill>
          <a:ln>
            <a:noFill/>
          </a:ln>
        </p:spPr>
        <p:txBody>
          <a:bodyPr lIns="91425" tIns="91425" rIns="91425" bIns="91425" anchor="ctr" anchorCtr="0">
            <a:noAutofit/>
          </a:bodyPr>
          <a:lstStyle/>
          <a:p>
            <a:pPr lvl="0" algn="ctr">
              <a:spcBef>
                <a:spcPts val="0"/>
              </a:spcBef>
              <a:buNone/>
            </a:pPr>
            <a:endParaRPr sz="900" b="1"/>
          </a:p>
        </p:txBody>
      </p:sp>
      <p:sp>
        <p:nvSpPr>
          <p:cNvPr id="82" name="Shape 82"/>
          <p:cNvSpPr txBox="1"/>
          <p:nvPr/>
        </p:nvSpPr>
        <p:spPr>
          <a:xfrm>
            <a:off x="6561151" y="2523861"/>
            <a:ext cx="578700" cy="297900"/>
          </a:xfrm>
          <a:prstGeom prst="rect">
            <a:avLst/>
          </a:prstGeom>
          <a:noFill/>
          <a:ln>
            <a:noFill/>
          </a:ln>
        </p:spPr>
        <p:txBody>
          <a:bodyPr lIns="91425" tIns="91425" rIns="91425" bIns="91425" anchor="t" anchorCtr="0">
            <a:noAutofit/>
          </a:bodyPr>
          <a:lstStyle/>
          <a:p>
            <a:pPr lvl="0">
              <a:spcBef>
                <a:spcPts val="0"/>
              </a:spcBef>
              <a:buNone/>
            </a:pPr>
            <a:r>
              <a:rPr lang="en" sz="1200" b="1"/>
              <a:t>41</a:t>
            </a:r>
            <a:r>
              <a:rPr lang="en" sz="800" b="1"/>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p:nvPr/>
        </p:nvSpPr>
        <p:spPr>
          <a:xfrm>
            <a:off x="6667750" y="1156075"/>
            <a:ext cx="1589100" cy="2880900"/>
          </a:xfrm>
          <a:prstGeom prst="rect">
            <a:avLst/>
          </a:prstGeom>
          <a:solidFill>
            <a:srgbClr val="141211"/>
          </a:solidFill>
          <a:ln>
            <a:noFill/>
          </a:ln>
        </p:spPr>
        <p:txBody>
          <a:bodyPr lIns="91425" tIns="91425" rIns="91425" bIns="91425" anchor="ctr" anchorCtr="0">
            <a:noAutofit/>
          </a:bodyPr>
          <a:lstStyle/>
          <a:p>
            <a:pPr lvl="0">
              <a:spcBef>
                <a:spcPts val="0"/>
              </a:spcBef>
              <a:buNone/>
            </a:pPr>
            <a:endParaRPr u="sng"/>
          </a:p>
        </p:txBody>
      </p:sp>
      <p:sp>
        <p:nvSpPr>
          <p:cNvPr id="88" name="Shape 88"/>
          <p:cNvSpPr txBox="1">
            <a:spLocks noGrp="1"/>
          </p:cNvSpPr>
          <p:nvPr>
            <p:ph type="body" idx="1"/>
          </p:nvPr>
        </p:nvSpPr>
        <p:spPr>
          <a:xfrm>
            <a:off x="311700" y="25"/>
            <a:ext cx="5256600" cy="5143500"/>
          </a:xfrm>
          <a:prstGeom prst="rect">
            <a:avLst/>
          </a:prstGeom>
        </p:spPr>
        <p:txBody>
          <a:bodyPr lIns="91425" tIns="91425" rIns="91425" bIns="91425" anchor="ctr" anchorCtr="0">
            <a:noAutofit/>
          </a:bodyPr>
          <a:lstStyle/>
          <a:p>
            <a:pPr lvl="0" rtl="0">
              <a:spcBef>
                <a:spcPts val="0"/>
              </a:spcBef>
              <a:spcAft>
                <a:spcPts val="1000"/>
              </a:spcAft>
              <a:buNone/>
            </a:pPr>
            <a:r>
              <a:rPr lang="en" sz="2800" b="1">
                <a:solidFill>
                  <a:schemeClr val="dk1"/>
                </a:solidFill>
              </a:rPr>
              <a:t>How it Works</a:t>
            </a:r>
          </a:p>
          <a:p>
            <a:pPr lvl="0" rtl="0">
              <a:spcBef>
                <a:spcPts val="0"/>
              </a:spcBef>
              <a:spcAft>
                <a:spcPts val="0"/>
              </a:spcAft>
              <a:buNone/>
            </a:pPr>
            <a:r>
              <a:rPr lang="en" sz="1400">
                <a:solidFill>
                  <a:schemeClr val="dk1"/>
                </a:solidFill>
              </a:rPr>
              <a:t>• Set up an account </a:t>
            </a:r>
            <a:r>
              <a:rPr lang="en" sz="1400" b="1">
                <a:solidFill>
                  <a:schemeClr val="dk1"/>
                </a:solidFill>
              </a:rPr>
              <a:t>(It’s free!)</a:t>
            </a:r>
            <a:r>
              <a:rPr lang="en" sz="1400">
                <a:solidFill>
                  <a:schemeClr val="dk1"/>
                </a:solidFill>
              </a:rPr>
              <a:t> </a:t>
            </a:r>
          </a:p>
          <a:p>
            <a:pPr lvl="0" rtl="0">
              <a:spcBef>
                <a:spcPts val="0"/>
              </a:spcBef>
              <a:spcAft>
                <a:spcPts val="0"/>
              </a:spcAft>
              <a:buNone/>
            </a:pPr>
            <a:r>
              <a:rPr lang="en" sz="1400">
                <a:solidFill>
                  <a:schemeClr val="dk1"/>
                </a:solidFill>
              </a:rPr>
              <a:t>• Post Snapcode on our social media accounts to </a:t>
            </a:r>
            <a:r>
              <a:rPr lang="en" sz="1400" b="1">
                <a:solidFill>
                  <a:schemeClr val="dk1"/>
                </a:solidFill>
              </a:rPr>
              <a:t>encourage </a:t>
            </a:r>
          </a:p>
          <a:p>
            <a:pPr lvl="0" rtl="0">
              <a:spcBef>
                <a:spcPts val="0"/>
              </a:spcBef>
              <a:spcAft>
                <a:spcPts val="0"/>
              </a:spcAft>
              <a:buNone/>
            </a:pPr>
            <a:r>
              <a:rPr lang="en" sz="1400" b="1">
                <a:solidFill>
                  <a:schemeClr val="dk1"/>
                </a:solidFill>
              </a:rPr>
              <a:t>  current fans to follow us</a:t>
            </a:r>
          </a:p>
          <a:p>
            <a:pPr lvl="0" rtl="0">
              <a:spcBef>
                <a:spcPts val="0"/>
              </a:spcBef>
              <a:spcAft>
                <a:spcPts val="0"/>
              </a:spcAft>
              <a:buNone/>
            </a:pPr>
            <a:r>
              <a:rPr lang="en" sz="1400">
                <a:solidFill>
                  <a:schemeClr val="dk1"/>
                </a:solidFill>
              </a:rPr>
              <a:t>• Send Snaps </a:t>
            </a:r>
            <a:r>
              <a:rPr lang="en" sz="1400" b="1">
                <a:solidFill>
                  <a:schemeClr val="dk1"/>
                </a:solidFill>
              </a:rPr>
              <a:t>directly to individual followers</a:t>
            </a:r>
          </a:p>
          <a:p>
            <a:pPr lvl="0" rtl="0">
              <a:spcBef>
                <a:spcPts val="0"/>
              </a:spcBef>
              <a:spcAft>
                <a:spcPts val="0"/>
              </a:spcAft>
              <a:buNone/>
            </a:pPr>
            <a:r>
              <a:rPr lang="en" sz="1400">
                <a:solidFill>
                  <a:schemeClr val="dk1"/>
                </a:solidFill>
              </a:rPr>
              <a:t>• Post Snaps on our story for our </a:t>
            </a:r>
            <a:r>
              <a:rPr lang="en" sz="1400" b="1">
                <a:solidFill>
                  <a:schemeClr val="dk1"/>
                </a:solidFill>
              </a:rPr>
              <a:t>followers to discover</a:t>
            </a:r>
            <a:r>
              <a:rPr lang="en" sz="1400">
                <a:solidFill>
                  <a:schemeClr val="dk1"/>
                </a:solidFill>
              </a:rPr>
              <a:t> </a:t>
            </a:r>
          </a:p>
          <a:p>
            <a:pPr lvl="0">
              <a:spcBef>
                <a:spcPts val="0"/>
              </a:spcBef>
              <a:spcAft>
                <a:spcPts val="0"/>
              </a:spcAft>
              <a:buNone/>
            </a:pPr>
            <a:r>
              <a:rPr lang="en" sz="1400">
                <a:solidFill>
                  <a:schemeClr val="dk1"/>
                </a:solidFill>
              </a:rPr>
              <a:t>• Create a </a:t>
            </a:r>
            <a:r>
              <a:rPr lang="en" sz="1400" b="1">
                <a:solidFill>
                  <a:schemeClr val="dk1"/>
                </a:solidFill>
              </a:rPr>
              <a:t>customized Geofilter</a:t>
            </a:r>
            <a:r>
              <a:rPr lang="en" sz="1400">
                <a:solidFill>
                  <a:schemeClr val="dk1"/>
                </a:solidFill>
              </a:rPr>
              <a:t> for locations and live events</a:t>
            </a:r>
          </a:p>
        </p:txBody>
      </p:sp>
      <p:pic>
        <p:nvPicPr>
          <p:cNvPr id="89" name="Shape 89" descr="SculptSnaps.jpg"/>
          <p:cNvPicPr preferRelativeResize="0"/>
          <p:nvPr/>
        </p:nvPicPr>
        <p:blipFill>
          <a:blip r:embed="rId3">
            <a:alphaModFix/>
          </a:blip>
          <a:stretch>
            <a:fillRect/>
          </a:stretch>
        </p:blipFill>
        <p:spPr>
          <a:xfrm>
            <a:off x="6682374" y="1264178"/>
            <a:ext cx="1555273" cy="1827350"/>
          </a:xfrm>
          <a:prstGeom prst="rect">
            <a:avLst/>
          </a:prstGeom>
          <a:noFill/>
          <a:ln>
            <a:noFill/>
          </a:ln>
        </p:spPr>
      </p:pic>
      <p:sp>
        <p:nvSpPr>
          <p:cNvPr id="90" name="Shape 90"/>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pic>
        <p:nvPicPr>
          <p:cNvPr id="91" name="Shape 91"/>
          <p:cNvPicPr preferRelativeResize="0"/>
          <p:nvPr/>
        </p:nvPicPr>
        <p:blipFill>
          <a:blip r:embed="rId4">
            <a:alphaModFix/>
          </a:blip>
          <a:stretch>
            <a:fillRect/>
          </a:stretch>
        </p:blipFill>
        <p:spPr>
          <a:xfrm>
            <a:off x="6546860" y="696983"/>
            <a:ext cx="1824399" cy="38304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311700" y="6700"/>
            <a:ext cx="5232600" cy="5143500"/>
          </a:xfrm>
          <a:prstGeom prst="rect">
            <a:avLst/>
          </a:prstGeom>
        </p:spPr>
        <p:txBody>
          <a:bodyPr lIns="91425" tIns="91425" rIns="91425" bIns="91425" anchor="ctr" anchorCtr="0">
            <a:noAutofit/>
          </a:bodyPr>
          <a:lstStyle/>
          <a:p>
            <a:pPr lvl="0" rtl="0">
              <a:lnSpc>
                <a:spcPct val="115000"/>
              </a:lnSpc>
              <a:spcBef>
                <a:spcPts val="0"/>
              </a:spcBef>
              <a:spcAft>
                <a:spcPts val="1000"/>
              </a:spcAft>
              <a:buNone/>
            </a:pPr>
            <a:r>
              <a:rPr lang="en" sz="2800" b="1">
                <a:solidFill>
                  <a:schemeClr val="dk1"/>
                </a:solidFill>
              </a:rPr>
              <a:t>Snapchat Benefits</a:t>
            </a:r>
          </a:p>
          <a:p>
            <a:pPr lvl="0" rtl="0">
              <a:spcBef>
                <a:spcPts val="0"/>
              </a:spcBef>
              <a:spcAft>
                <a:spcPts val="0"/>
              </a:spcAft>
              <a:buNone/>
            </a:pPr>
            <a:r>
              <a:rPr lang="en" sz="1400">
                <a:solidFill>
                  <a:schemeClr val="dk1"/>
                </a:solidFill>
              </a:rPr>
              <a:t>• Two-way</a:t>
            </a:r>
            <a:r>
              <a:rPr lang="en" sz="1400" b="1">
                <a:solidFill>
                  <a:schemeClr val="dk1"/>
                </a:solidFill>
              </a:rPr>
              <a:t> conversation</a:t>
            </a:r>
            <a:r>
              <a:rPr lang="en" sz="1400">
                <a:solidFill>
                  <a:schemeClr val="dk1"/>
                </a:solidFill>
              </a:rPr>
              <a:t> with our brand and users</a:t>
            </a:r>
          </a:p>
          <a:p>
            <a:pPr lvl="0" rtl="0">
              <a:spcBef>
                <a:spcPts val="0"/>
              </a:spcBef>
              <a:spcAft>
                <a:spcPts val="0"/>
              </a:spcAft>
              <a:buNone/>
            </a:pPr>
            <a:r>
              <a:rPr lang="en" sz="1400">
                <a:solidFill>
                  <a:schemeClr val="dk1"/>
                </a:solidFill>
              </a:rPr>
              <a:t>• Encourages users to engage/create content with our brand</a:t>
            </a:r>
          </a:p>
          <a:p>
            <a:pPr lvl="0" rtl="0">
              <a:spcBef>
                <a:spcPts val="0"/>
              </a:spcBef>
              <a:spcAft>
                <a:spcPts val="0"/>
              </a:spcAft>
              <a:buNone/>
            </a:pPr>
            <a:r>
              <a:rPr lang="en" sz="1400">
                <a:solidFill>
                  <a:schemeClr val="dk1"/>
                </a:solidFill>
              </a:rPr>
              <a:t>• The </a:t>
            </a:r>
            <a:r>
              <a:rPr lang="en" sz="1400" b="1">
                <a:solidFill>
                  <a:schemeClr val="dk1"/>
                </a:solidFill>
              </a:rPr>
              <a:t>entire screen</a:t>
            </a:r>
            <a:r>
              <a:rPr lang="en" sz="1400">
                <a:solidFill>
                  <a:schemeClr val="dk1"/>
                </a:solidFill>
              </a:rPr>
              <a:t> of a mobile phone is our creative canvas</a:t>
            </a:r>
          </a:p>
          <a:p>
            <a:pPr lvl="0" rtl="0">
              <a:spcBef>
                <a:spcPts val="0"/>
              </a:spcBef>
              <a:spcAft>
                <a:spcPts val="0"/>
              </a:spcAft>
              <a:buNone/>
            </a:pPr>
            <a:r>
              <a:rPr lang="en" sz="1400">
                <a:solidFill>
                  <a:schemeClr val="dk1"/>
                </a:solidFill>
              </a:rPr>
              <a:t>• Builds trust with our consumers through </a:t>
            </a:r>
            <a:r>
              <a:rPr lang="en" sz="1400" b="1">
                <a:solidFill>
                  <a:schemeClr val="dk1"/>
                </a:solidFill>
              </a:rPr>
              <a:t>authentic </a:t>
            </a:r>
          </a:p>
          <a:p>
            <a:pPr lvl="0" rtl="0">
              <a:spcBef>
                <a:spcPts val="0"/>
              </a:spcBef>
              <a:spcAft>
                <a:spcPts val="0"/>
              </a:spcAft>
              <a:buNone/>
            </a:pPr>
            <a:r>
              <a:rPr lang="en" sz="1400" b="1">
                <a:solidFill>
                  <a:schemeClr val="dk1"/>
                </a:solidFill>
              </a:rPr>
              <a:t>  representation</a:t>
            </a:r>
            <a:r>
              <a:rPr lang="en" sz="1400">
                <a:solidFill>
                  <a:schemeClr val="dk1"/>
                </a:solidFill>
              </a:rPr>
              <a:t> of our brand and story</a:t>
            </a:r>
          </a:p>
        </p:txBody>
      </p:sp>
      <p:pic>
        <p:nvPicPr>
          <p:cNvPr id="97" name="Shape 97" descr="Slide5.png"/>
          <p:cNvPicPr preferRelativeResize="0"/>
          <p:nvPr/>
        </p:nvPicPr>
        <p:blipFill>
          <a:blip r:embed="rId3">
            <a:alphaModFix/>
          </a:blip>
          <a:stretch>
            <a:fillRect/>
          </a:stretch>
        </p:blipFill>
        <p:spPr>
          <a:xfrm>
            <a:off x="6692750" y="1246774"/>
            <a:ext cx="1552374" cy="2763625"/>
          </a:xfrm>
          <a:prstGeom prst="rect">
            <a:avLst/>
          </a:prstGeom>
          <a:noFill/>
          <a:ln>
            <a:noFill/>
          </a:ln>
        </p:spPr>
      </p:pic>
      <p:sp>
        <p:nvSpPr>
          <p:cNvPr id="98" name="Shape 98"/>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pic>
        <p:nvPicPr>
          <p:cNvPr id="99" name="Shape 99"/>
          <p:cNvPicPr preferRelativeResize="0"/>
          <p:nvPr/>
        </p:nvPicPr>
        <p:blipFill>
          <a:blip r:embed="rId4">
            <a:alphaModFix/>
          </a:blip>
          <a:stretch>
            <a:fillRect/>
          </a:stretch>
        </p:blipFill>
        <p:spPr>
          <a:xfrm>
            <a:off x="6546860" y="696983"/>
            <a:ext cx="1824399" cy="38304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311700" y="0"/>
            <a:ext cx="5232600" cy="5150100"/>
          </a:xfrm>
          <a:prstGeom prst="rect">
            <a:avLst/>
          </a:prstGeom>
        </p:spPr>
        <p:txBody>
          <a:bodyPr lIns="91425" tIns="91425" rIns="91425" bIns="91425" anchor="ctr" anchorCtr="0">
            <a:noAutofit/>
          </a:bodyPr>
          <a:lstStyle/>
          <a:p>
            <a:pPr lvl="0" rtl="0">
              <a:lnSpc>
                <a:spcPct val="115000"/>
              </a:lnSpc>
              <a:spcBef>
                <a:spcPts val="0"/>
              </a:spcBef>
              <a:spcAft>
                <a:spcPts val="0"/>
              </a:spcAft>
              <a:buClr>
                <a:schemeClr val="dk1"/>
              </a:buClr>
              <a:buSzPct val="39285"/>
              <a:buFont typeface="Arial"/>
              <a:buNone/>
            </a:pPr>
            <a:r>
              <a:rPr lang="en" sz="2800" b="1">
                <a:solidFill>
                  <a:schemeClr val="dk1"/>
                </a:solidFill>
              </a:rPr>
              <a:t>Who’s Doing it Well</a:t>
            </a:r>
          </a:p>
          <a:p>
            <a:pPr lvl="0" rtl="0">
              <a:spcBef>
                <a:spcPts val="0"/>
              </a:spcBef>
              <a:spcAft>
                <a:spcPts val="1000"/>
              </a:spcAft>
              <a:buNone/>
            </a:pPr>
            <a:r>
              <a:rPr lang="en" i="1">
                <a:solidFill>
                  <a:schemeClr val="dk1"/>
                </a:solidFill>
              </a:rPr>
              <a:t>Charity Water</a:t>
            </a:r>
          </a:p>
          <a:p>
            <a:pPr lvl="0" rtl="0">
              <a:spcBef>
                <a:spcPts val="0"/>
              </a:spcBef>
              <a:spcAft>
                <a:spcPts val="0"/>
              </a:spcAft>
              <a:buNone/>
            </a:pPr>
            <a:r>
              <a:rPr lang="en" sz="1400">
                <a:solidFill>
                  <a:schemeClr val="dk1"/>
                </a:solidFill>
              </a:rPr>
              <a:t>• Excels at </a:t>
            </a:r>
            <a:r>
              <a:rPr lang="en" sz="1400" b="1">
                <a:solidFill>
                  <a:schemeClr val="dk1"/>
                </a:solidFill>
              </a:rPr>
              <a:t>audience engagement </a:t>
            </a:r>
            <a:r>
              <a:rPr lang="en" sz="1400">
                <a:solidFill>
                  <a:schemeClr val="dk1"/>
                </a:solidFill>
              </a:rPr>
              <a:t>— building an authentic </a:t>
            </a:r>
          </a:p>
          <a:p>
            <a:pPr lvl="0" rtl="0">
              <a:spcBef>
                <a:spcPts val="0"/>
              </a:spcBef>
              <a:spcAft>
                <a:spcPts val="0"/>
              </a:spcAft>
              <a:buNone/>
            </a:pPr>
            <a:r>
              <a:rPr lang="en" sz="1400">
                <a:solidFill>
                  <a:schemeClr val="dk1"/>
                </a:solidFill>
              </a:rPr>
              <a:t>  voice behind the brand </a:t>
            </a:r>
          </a:p>
          <a:p>
            <a:pPr lvl="0" rtl="0">
              <a:spcBef>
                <a:spcPts val="0"/>
              </a:spcBef>
              <a:spcAft>
                <a:spcPts val="0"/>
              </a:spcAft>
              <a:buNone/>
            </a:pPr>
            <a:r>
              <a:rPr lang="en" sz="1400">
                <a:solidFill>
                  <a:schemeClr val="dk1"/>
                </a:solidFill>
              </a:rPr>
              <a:t>• Encourages followers to screenshot their input on blogging </a:t>
            </a:r>
          </a:p>
          <a:p>
            <a:pPr lvl="0" rtl="0">
              <a:spcBef>
                <a:spcPts val="0"/>
              </a:spcBef>
              <a:spcAft>
                <a:spcPts val="0"/>
              </a:spcAft>
              <a:buNone/>
            </a:pPr>
            <a:r>
              <a:rPr lang="en" sz="1400">
                <a:solidFill>
                  <a:schemeClr val="dk1"/>
                </a:solidFill>
              </a:rPr>
              <a:t>  and podcast decisions, </a:t>
            </a:r>
            <a:r>
              <a:rPr lang="en" sz="1400" b="1">
                <a:solidFill>
                  <a:schemeClr val="dk1"/>
                </a:solidFill>
              </a:rPr>
              <a:t>so they can create content their </a:t>
            </a:r>
          </a:p>
          <a:p>
            <a:pPr lvl="0" rtl="0">
              <a:spcBef>
                <a:spcPts val="0"/>
              </a:spcBef>
              <a:spcAft>
                <a:spcPts val="0"/>
              </a:spcAft>
              <a:buNone/>
            </a:pPr>
            <a:r>
              <a:rPr lang="en" sz="1400" b="1">
                <a:solidFill>
                  <a:schemeClr val="dk1"/>
                </a:solidFill>
              </a:rPr>
              <a:t>  fans care about and are interested in</a:t>
            </a:r>
            <a:r>
              <a:rPr lang="en" sz="1400">
                <a:solidFill>
                  <a:schemeClr val="dk1"/>
                </a:solidFill>
              </a:rPr>
              <a:t> </a:t>
            </a:r>
          </a:p>
          <a:p>
            <a:pPr lvl="0" rtl="0">
              <a:spcBef>
                <a:spcPts val="0"/>
              </a:spcBef>
              <a:spcAft>
                <a:spcPts val="0"/>
              </a:spcAft>
              <a:buNone/>
            </a:pPr>
            <a:r>
              <a:rPr lang="en" sz="1400">
                <a:solidFill>
                  <a:schemeClr val="dk1"/>
                </a:solidFill>
              </a:rPr>
              <a:t>• Throws in </a:t>
            </a:r>
            <a:r>
              <a:rPr lang="en" sz="1400" b="1">
                <a:solidFill>
                  <a:schemeClr val="dk1"/>
                </a:solidFill>
              </a:rPr>
              <a:t>subtle calls to action</a:t>
            </a:r>
            <a:r>
              <a:rPr lang="en" sz="1400">
                <a:solidFill>
                  <a:schemeClr val="dk1"/>
                </a:solidFill>
              </a:rPr>
              <a:t> (ways to donate) after </a:t>
            </a:r>
          </a:p>
          <a:p>
            <a:pPr lvl="0" rtl="0">
              <a:spcBef>
                <a:spcPts val="0"/>
              </a:spcBef>
              <a:spcAft>
                <a:spcPts val="0"/>
              </a:spcAft>
              <a:buNone/>
            </a:pPr>
            <a:r>
              <a:rPr lang="en" sz="1400">
                <a:solidFill>
                  <a:schemeClr val="dk1"/>
                </a:solidFill>
              </a:rPr>
              <a:t>  giving a lot of audience-driven content. Never feels like the </a:t>
            </a:r>
          </a:p>
          <a:p>
            <a:pPr lvl="0" rtl="0">
              <a:spcBef>
                <a:spcPts val="0"/>
              </a:spcBef>
              <a:spcAft>
                <a:spcPts val="0"/>
              </a:spcAft>
              <a:buNone/>
            </a:pPr>
            <a:r>
              <a:rPr lang="en" sz="1400">
                <a:solidFill>
                  <a:schemeClr val="dk1"/>
                </a:solidFill>
              </a:rPr>
              <a:t>  CTA is the main reason for them to be on Snapchat.</a:t>
            </a:r>
          </a:p>
        </p:txBody>
      </p:sp>
      <p:pic>
        <p:nvPicPr>
          <p:cNvPr id="105" name="Shape 105" descr="Slide6.png"/>
          <p:cNvPicPr preferRelativeResize="0"/>
          <p:nvPr/>
        </p:nvPicPr>
        <p:blipFill>
          <a:blip r:embed="rId3">
            <a:alphaModFix/>
          </a:blip>
          <a:stretch>
            <a:fillRect/>
          </a:stretch>
        </p:blipFill>
        <p:spPr>
          <a:xfrm>
            <a:off x="6689375" y="1259449"/>
            <a:ext cx="1552700" cy="2764176"/>
          </a:xfrm>
          <a:prstGeom prst="rect">
            <a:avLst/>
          </a:prstGeom>
          <a:noFill/>
          <a:ln>
            <a:noFill/>
          </a:ln>
        </p:spPr>
      </p:pic>
      <p:sp>
        <p:nvSpPr>
          <p:cNvPr id="106" name="Shape 106"/>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pic>
        <p:nvPicPr>
          <p:cNvPr id="107" name="Shape 107"/>
          <p:cNvPicPr preferRelativeResize="0"/>
          <p:nvPr/>
        </p:nvPicPr>
        <p:blipFill>
          <a:blip r:embed="rId4">
            <a:alphaModFix/>
          </a:blip>
          <a:stretch>
            <a:fillRect/>
          </a:stretch>
        </p:blipFill>
        <p:spPr>
          <a:xfrm>
            <a:off x="6546860" y="696983"/>
            <a:ext cx="1824399" cy="38304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311700" y="6675"/>
            <a:ext cx="5232600" cy="5143500"/>
          </a:xfrm>
          <a:prstGeom prst="rect">
            <a:avLst/>
          </a:prstGeom>
        </p:spPr>
        <p:txBody>
          <a:bodyPr lIns="91425" tIns="91425" rIns="91425" bIns="91425" anchor="ctr" anchorCtr="0">
            <a:noAutofit/>
          </a:bodyPr>
          <a:lstStyle/>
          <a:p>
            <a:pPr lvl="0" rtl="0">
              <a:spcBef>
                <a:spcPts val="0"/>
              </a:spcBef>
              <a:spcAft>
                <a:spcPts val="0"/>
              </a:spcAft>
              <a:buClr>
                <a:schemeClr val="dk1"/>
              </a:buClr>
              <a:buSzPct val="39285"/>
              <a:buFont typeface="Arial"/>
              <a:buNone/>
            </a:pPr>
            <a:r>
              <a:rPr lang="en" sz="2800" b="1">
                <a:solidFill>
                  <a:schemeClr val="dk1"/>
                </a:solidFill>
              </a:rPr>
              <a:t>Who’s Doing it Well</a:t>
            </a:r>
          </a:p>
          <a:p>
            <a:pPr lvl="0" rtl="0">
              <a:spcBef>
                <a:spcPts val="0"/>
              </a:spcBef>
              <a:spcAft>
                <a:spcPts val="1000"/>
              </a:spcAft>
              <a:buClr>
                <a:schemeClr val="dk1"/>
              </a:buClr>
              <a:buSzPct val="100000"/>
              <a:buFont typeface="Arial"/>
              <a:buNone/>
            </a:pPr>
            <a:r>
              <a:rPr lang="en" i="1">
                <a:solidFill>
                  <a:schemeClr val="dk1"/>
                </a:solidFill>
              </a:rPr>
              <a:t>Apple Music</a:t>
            </a:r>
          </a:p>
          <a:p>
            <a:pPr lvl="0" rtl="0">
              <a:spcBef>
                <a:spcPts val="0"/>
              </a:spcBef>
              <a:spcAft>
                <a:spcPts val="0"/>
              </a:spcAft>
              <a:buNone/>
            </a:pPr>
            <a:r>
              <a:rPr lang="en" sz="1400">
                <a:solidFill>
                  <a:schemeClr val="dk1"/>
                </a:solidFill>
              </a:rPr>
              <a:t>• Releases elaborately drawn and </a:t>
            </a:r>
            <a:r>
              <a:rPr lang="en" sz="1400" b="1">
                <a:solidFill>
                  <a:schemeClr val="dk1"/>
                </a:solidFill>
              </a:rPr>
              <a:t>visually pleasing</a:t>
            </a:r>
            <a:r>
              <a:rPr lang="en" sz="1400">
                <a:solidFill>
                  <a:schemeClr val="dk1"/>
                </a:solidFill>
              </a:rPr>
              <a:t> stories</a:t>
            </a:r>
          </a:p>
          <a:p>
            <a:pPr lvl="0" rtl="0">
              <a:spcBef>
                <a:spcPts val="0"/>
              </a:spcBef>
              <a:spcAft>
                <a:spcPts val="0"/>
              </a:spcAft>
              <a:buNone/>
            </a:pPr>
            <a:r>
              <a:rPr lang="en" sz="1400">
                <a:solidFill>
                  <a:schemeClr val="dk1"/>
                </a:solidFill>
              </a:rPr>
              <a:t>• Apple uses </a:t>
            </a:r>
            <a:r>
              <a:rPr lang="en" sz="1400" b="1">
                <a:solidFill>
                  <a:schemeClr val="dk1"/>
                </a:solidFill>
              </a:rPr>
              <a:t>many layers to engage</a:t>
            </a:r>
            <a:r>
              <a:rPr lang="en" sz="1400">
                <a:solidFill>
                  <a:schemeClr val="dk1"/>
                </a:solidFill>
              </a:rPr>
              <a:t> with their followers </a:t>
            </a:r>
          </a:p>
          <a:p>
            <a:pPr lvl="0" rtl="0">
              <a:spcBef>
                <a:spcPts val="0"/>
              </a:spcBef>
              <a:spcAft>
                <a:spcPts val="0"/>
              </a:spcAft>
              <a:buNone/>
            </a:pPr>
            <a:r>
              <a:rPr lang="en" sz="1400">
                <a:solidFill>
                  <a:schemeClr val="dk1"/>
                </a:solidFill>
              </a:rPr>
              <a:t>  (drawings, emojis, text, video, music) </a:t>
            </a:r>
          </a:p>
          <a:p>
            <a:pPr lvl="0">
              <a:spcBef>
                <a:spcPts val="0"/>
              </a:spcBef>
              <a:spcAft>
                <a:spcPts val="0"/>
              </a:spcAft>
              <a:buNone/>
            </a:pPr>
            <a:r>
              <a:rPr lang="en" sz="1400">
                <a:solidFill>
                  <a:schemeClr val="dk1"/>
                </a:solidFill>
              </a:rPr>
              <a:t>• Prompts users to </a:t>
            </a:r>
            <a:r>
              <a:rPr lang="en" sz="1400" b="1">
                <a:solidFill>
                  <a:schemeClr val="dk1"/>
                </a:solidFill>
              </a:rPr>
              <a:t>explore further</a:t>
            </a:r>
            <a:r>
              <a:rPr lang="en" sz="1400">
                <a:solidFill>
                  <a:schemeClr val="dk1"/>
                </a:solidFill>
              </a:rPr>
              <a:t> on their website </a:t>
            </a:r>
          </a:p>
        </p:txBody>
      </p:sp>
      <p:pic>
        <p:nvPicPr>
          <p:cNvPr id="113" name="Shape 113" descr="Slide7.png"/>
          <p:cNvPicPr preferRelativeResize="0"/>
          <p:nvPr/>
        </p:nvPicPr>
        <p:blipFill>
          <a:blip r:embed="rId3">
            <a:alphaModFix/>
          </a:blip>
          <a:stretch>
            <a:fillRect/>
          </a:stretch>
        </p:blipFill>
        <p:spPr>
          <a:xfrm>
            <a:off x="6688825" y="1261498"/>
            <a:ext cx="1555249" cy="2768726"/>
          </a:xfrm>
          <a:prstGeom prst="rect">
            <a:avLst/>
          </a:prstGeom>
          <a:noFill/>
          <a:ln>
            <a:noFill/>
          </a:ln>
        </p:spPr>
      </p:pic>
      <p:sp>
        <p:nvSpPr>
          <p:cNvPr id="114" name="Shape 114"/>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pic>
        <p:nvPicPr>
          <p:cNvPr id="115" name="Shape 115"/>
          <p:cNvPicPr preferRelativeResize="0"/>
          <p:nvPr/>
        </p:nvPicPr>
        <p:blipFill>
          <a:blip r:embed="rId4">
            <a:alphaModFix/>
          </a:blip>
          <a:stretch>
            <a:fillRect/>
          </a:stretch>
        </p:blipFill>
        <p:spPr>
          <a:xfrm>
            <a:off x="6546860" y="696983"/>
            <a:ext cx="1824399" cy="38304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318179" y="100"/>
            <a:ext cx="5232600" cy="5143500"/>
          </a:xfrm>
          <a:prstGeom prst="rect">
            <a:avLst/>
          </a:prstGeom>
        </p:spPr>
        <p:txBody>
          <a:bodyPr lIns="91425" tIns="91425" rIns="91425" bIns="91425" anchor="ctr" anchorCtr="0">
            <a:noAutofit/>
          </a:bodyPr>
          <a:lstStyle/>
          <a:p>
            <a:pPr lvl="0" rtl="0">
              <a:lnSpc>
                <a:spcPct val="115000"/>
              </a:lnSpc>
              <a:spcBef>
                <a:spcPts val="0"/>
              </a:spcBef>
              <a:spcAft>
                <a:spcPts val="0"/>
              </a:spcAft>
              <a:buClr>
                <a:schemeClr val="dk1"/>
              </a:buClr>
              <a:buSzPct val="39285"/>
              <a:buFont typeface="Arial"/>
              <a:buNone/>
            </a:pPr>
            <a:r>
              <a:rPr lang="en" sz="2800" b="1">
                <a:solidFill>
                  <a:schemeClr val="dk1"/>
                </a:solidFill>
              </a:rPr>
              <a:t>Who’s Doing it Well</a:t>
            </a:r>
          </a:p>
          <a:p>
            <a:pPr lvl="0" rtl="0">
              <a:lnSpc>
                <a:spcPct val="115000"/>
              </a:lnSpc>
              <a:spcBef>
                <a:spcPts val="0"/>
              </a:spcBef>
              <a:spcAft>
                <a:spcPts val="1000"/>
              </a:spcAft>
              <a:buClr>
                <a:schemeClr val="dk1"/>
              </a:buClr>
              <a:buSzPct val="100000"/>
              <a:buFont typeface="Arial"/>
              <a:buNone/>
            </a:pPr>
            <a:r>
              <a:rPr lang="en" i="1">
                <a:solidFill>
                  <a:schemeClr val="dk1"/>
                </a:solidFill>
              </a:rPr>
              <a:t>Amazon</a:t>
            </a:r>
          </a:p>
          <a:p>
            <a:pPr lvl="0" rtl="0">
              <a:lnSpc>
                <a:spcPct val="115000"/>
              </a:lnSpc>
              <a:spcBef>
                <a:spcPts val="0"/>
              </a:spcBef>
              <a:spcAft>
                <a:spcPts val="0"/>
              </a:spcAft>
              <a:buNone/>
            </a:pPr>
            <a:r>
              <a:rPr lang="en" sz="1400">
                <a:solidFill>
                  <a:schemeClr val="dk1"/>
                </a:solidFill>
              </a:rPr>
              <a:t>• Provides </a:t>
            </a:r>
            <a:r>
              <a:rPr lang="en" sz="1400" b="1">
                <a:solidFill>
                  <a:schemeClr val="dk1"/>
                </a:solidFill>
              </a:rPr>
              <a:t>exclusive rewards to followers,</a:t>
            </a:r>
            <a:r>
              <a:rPr lang="en" sz="1400">
                <a:solidFill>
                  <a:schemeClr val="dk1"/>
                </a:solidFill>
              </a:rPr>
              <a:t> coupons that </a:t>
            </a:r>
          </a:p>
          <a:p>
            <a:pPr lvl="0" rtl="0">
              <a:lnSpc>
                <a:spcPct val="115000"/>
              </a:lnSpc>
              <a:spcBef>
                <a:spcPts val="0"/>
              </a:spcBef>
              <a:spcAft>
                <a:spcPts val="0"/>
              </a:spcAft>
              <a:buNone/>
            </a:pPr>
            <a:r>
              <a:rPr lang="en" sz="1400">
                <a:solidFill>
                  <a:schemeClr val="dk1"/>
                </a:solidFill>
              </a:rPr>
              <a:t>  drive consumers to website and prompt sales</a:t>
            </a:r>
          </a:p>
          <a:p>
            <a:pPr lvl="0" rtl="0">
              <a:lnSpc>
                <a:spcPct val="115000"/>
              </a:lnSpc>
              <a:spcBef>
                <a:spcPts val="0"/>
              </a:spcBef>
              <a:spcAft>
                <a:spcPts val="0"/>
              </a:spcAft>
              <a:buNone/>
            </a:pPr>
            <a:r>
              <a:rPr lang="en" sz="1400">
                <a:solidFill>
                  <a:schemeClr val="dk1"/>
                </a:solidFill>
              </a:rPr>
              <a:t>• Builds excitement through giveaways</a:t>
            </a:r>
          </a:p>
          <a:p>
            <a:pPr lvl="0">
              <a:lnSpc>
                <a:spcPct val="115000"/>
              </a:lnSpc>
              <a:spcBef>
                <a:spcPts val="0"/>
              </a:spcBef>
              <a:spcAft>
                <a:spcPts val="0"/>
              </a:spcAft>
              <a:buNone/>
            </a:pPr>
            <a:r>
              <a:rPr lang="en" sz="1400">
                <a:solidFill>
                  <a:schemeClr val="dk1"/>
                </a:solidFill>
              </a:rPr>
              <a:t>• Incorporates </a:t>
            </a:r>
            <a:r>
              <a:rPr lang="en" sz="1400" b="1">
                <a:solidFill>
                  <a:schemeClr val="dk1"/>
                </a:solidFill>
              </a:rPr>
              <a:t>promotional content</a:t>
            </a:r>
            <a:r>
              <a:rPr lang="en" sz="1400">
                <a:solidFill>
                  <a:schemeClr val="dk1"/>
                </a:solidFill>
              </a:rPr>
              <a:t> between giveaway posts</a:t>
            </a:r>
          </a:p>
        </p:txBody>
      </p:sp>
      <p:pic>
        <p:nvPicPr>
          <p:cNvPr id="121" name="Shape 121" descr="IMG_9258.png"/>
          <p:cNvPicPr preferRelativeResize="0"/>
          <p:nvPr/>
        </p:nvPicPr>
        <p:blipFill>
          <a:blip r:embed="rId3">
            <a:alphaModFix/>
          </a:blip>
          <a:stretch>
            <a:fillRect/>
          </a:stretch>
        </p:blipFill>
        <p:spPr>
          <a:xfrm>
            <a:off x="6698625" y="1257900"/>
            <a:ext cx="1539899" cy="2747774"/>
          </a:xfrm>
          <a:prstGeom prst="rect">
            <a:avLst/>
          </a:prstGeom>
          <a:noFill/>
          <a:ln>
            <a:noFill/>
          </a:ln>
        </p:spPr>
      </p:pic>
      <p:sp>
        <p:nvSpPr>
          <p:cNvPr id="122" name="Shape 122"/>
          <p:cNvSpPr/>
          <p:nvPr/>
        </p:nvSpPr>
        <p:spPr>
          <a:xfrm>
            <a:off x="0" y="0"/>
            <a:ext cx="115200" cy="5143500"/>
          </a:xfrm>
          <a:prstGeom prst="rect">
            <a:avLst/>
          </a:prstGeom>
          <a:solidFill>
            <a:srgbClr val="FFF705"/>
          </a:solidFill>
          <a:ln>
            <a:noFill/>
          </a:ln>
        </p:spPr>
        <p:txBody>
          <a:bodyPr lIns="91425" tIns="91425" rIns="91425" bIns="91425" anchor="ctr" anchorCtr="0">
            <a:noAutofit/>
          </a:bodyPr>
          <a:lstStyle/>
          <a:p>
            <a:pPr lvl="0" rtl="0">
              <a:spcBef>
                <a:spcPts val="0"/>
              </a:spcBef>
              <a:buNone/>
            </a:pPr>
            <a:endParaRPr/>
          </a:p>
        </p:txBody>
      </p:sp>
      <p:pic>
        <p:nvPicPr>
          <p:cNvPr id="123" name="Shape 123"/>
          <p:cNvPicPr preferRelativeResize="0"/>
          <p:nvPr/>
        </p:nvPicPr>
        <p:blipFill>
          <a:blip r:embed="rId4">
            <a:alphaModFix/>
          </a:blip>
          <a:stretch>
            <a:fillRect/>
          </a:stretch>
        </p:blipFill>
        <p:spPr>
          <a:xfrm>
            <a:off x="6546860" y="696983"/>
            <a:ext cx="1824399" cy="3830498"/>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974</Words>
  <Application>Microsoft Office PowerPoint</Application>
  <PresentationFormat>On-screen Show (16:9)</PresentationFormat>
  <Paragraphs>101</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dc:creator>
  <cp:lastModifiedBy>Maggie</cp:lastModifiedBy>
  <cp:revision>1</cp:revision>
  <dcterms:modified xsi:type="dcterms:W3CDTF">2016-12-01T19:15:22Z</dcterms:modified>
</cp:coreProperties>
</file>